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94" r:id="rId2"/>
    <p:sldId id="281" r:id="rId3"/>
    <p:sldId id="300" r:id="rId4"/>
    <p:sldId id="309" r:id="rId5"/>
    <p:sldId id="310" r:id="rId6"/>
    <p:sldId id="311" r:id="rId7"/>
    <p:sldId id="313" r:id="rId8"/>
    <p:sldId id="340" r:id="rId9"/>
    <p:sldId id="315" r:id="rId10"/>
    <p:sldId id="316" r:id="rId11"/>
    <p:sldId id="318" r:id="rId12"/>
    <p:sldId id="347" r:id="rId13"/>
    <p:sldId id="322" r:id="rId14"/>
    <p:sldId id="320" r:id="rId15"/>
    <p:sldId id="341" r:id="rId16"/>
    <p:sldId id="324" r:id="rId17"/>
    <p:sldId id="325" r:id="rId18"/>
    <p:sldId id="344" r:id="rId19"/>
    <p:sldId id="331" r:id="rId20"/>
    <p:sldId id="343" r:id="rId21"/>
    <p:sldId id="346" r:id="rId22"/>
    <p:sldId id="332" r:id="rId23"/>
    <p:sldId id="334" r:id="rId24"/>
    <p:sldId id="333" r:id="rId25"/>
    <p:sldId id="335" r:id="rId26"/>
    <p:sldId id="342" r:id="rId27"/>
    <p:sldId id="338" r:id="rId28"/>
    <p:sldId id="339" r:id="rId29"/>
    <p:sldId id="29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852476B-60D0-463D-84F6-79DA5DD0583C}">
          <p14:sldIdLst>
            <p14:sldId id="294"/>
            <p14:sldId id="281"/>
          </p14:sldIdLst>
        </p14:section>
        <p14:section name="01" id="{46F8AA7A-86BE-4E26-81DC-6E49BC6C09D0}">
          <p14:sldIdLst>
            <p14:sldId id="300"/>
            <p14:sldId id="309"/>
            <p14:sldId id="310"/>
            <p14:sldId id="311"/>
            <p14:sldId id="313"/>
          </p14:sldIdLst>
        </p14:section>
        <p14:section name="02" id="{752B613F-C754-4393-98D8-5CAA767EE3B3}">
          <p14:sldIdLst>
            <p14:sldId id="340"/>
            <p14:sldId id="315"/>
            <p14:sldId id="316"/>
            <p14:sldId id="318"/>
            <p14:sldId id="347"/>
            <p14:sldId id="322"/>
            <p14:sldId id="320"/>
            <p14:sldId id="341"/>
            <p14:sldId id="324"/>
            <p14:sldId id="325"/>
            <p14:sldId id="344"/>
            <p14:sldId id="331"/>
            <p14:sldId id="343"/>
            <p14:sldId id="346"/>
            <p14:sldId id="332"/>
            <p14:sldId id="334"/>
          </p14:sldIdLst>
        </p14:section>
        <p14:section name="03" id="{A676602F-E195-4378-8BBB-44F44E2A6FF2}">
          <p14:sldIdLst>
            <p14:sldId id="333"/>
            <p14:sldId id="335"/>
            <p14:sldId id="342"/>
            <p14:sldId id="338"/>
            <p14:sldId id="339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768" userDrawn="1">
          <p15:clr>
            <a:srgbClr val="A4A3A4"/>
          </p15:clr>
        </p15:guide>
        <p15:guide id="4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AD2EB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92" autoAdjust="0"/>
    <p:restoredTop sz="83319" autoAdjust="0"/>
  </p:normalViewPr>
  <p:slideViewPr>
    <p:cSldViewPr snapToGrid="0" showGuides="1">
      <p:cViewPr varScale="1">
        <p:scale>
          <a:sx n="86" d="100"/>
          <a:sy n="86" d="100"/>
        </p:scale>
        <p:origin x="88" y="72"/>
      </p:cViewPr>
      <p:guideLst>
        <p:guide orient="horz" pos="2160"/>
        <p:guide pos="3840"/>
        <p:guide pos="5768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AEC48-903B-4E49-AA26-5B33CBA23655}" type="datetimeFigureOut">
              <a:rPr lang="ko-KR" altLang="en-US" smtClean="0"/>
              <a:t>2023-02-25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4D33F-776B-4D6A-AF28-2079223B3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005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ilpubs.stanford.edu:8090/422/1/1999-66.pdf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/>
              <a:t>- K-pop</a:t>
            </a:r>
            <a:r>
              <a:rPr lang="ko-KR" altLang="en-US" dirty="0"/>
              <a:t>의 성장과 더불어 국내 음원시장 규모가 증가</a:t>
            </a:r>
            <a:r>
              <a:rPr lang="en-US" altLang="ko-KR" dirty="0"/>
              <a:t>. 2012</a:t>
            </a:r>
            <a:r>
              <a:rPr lang="ko-KR" altLang="en-US" dirty="0"/>
              <a:t>년만큼의 성장률은 아니지만 꾸준히 증가 추세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/>
              <a:t>- </a:t>
            </a:r>
            <a:r>
              <a:rPr lang="ko-KR" altLang="en-US" dirty="0"/>
              <a:t>음원시장의 분야별 비중은 </a:t>
            </a:r>
            <a:r>
              <a:rPr lang="en-US" altLang="ko-KR" dirty="0"/>
              <a:t>10</a:t>
            </a:r>
            <a:r>
              <a:rPr lang="ko-KR" altLang="en-US" dirty="0"/>
              <a:t>년이라는 비교적 짧은 시간 내에 다운로드가 가장 큰 비중을 차지하던 과거에 비해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급격하게 스트리밍 위주의 편향적 소비가 주가 됨</a:t>
            </a:r>
            <a:r>
              <a:rPr lang="en-US" altLang="ko-KR" dirty="0"/>
              <a:t>. </a:t>
            </a:r>
            <a:r>
              <a:rPr lang="ko-KR" altLang="en-US" dirty="0"/>
              <a:t>스트리밍은 별도의 설치 없이 인터넷에서 멀티미디어를 소비 가능하게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하여 소비자의 접근성을 끌어올렸다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  <a:p>
            <a:r>
              <a:rPr lang="ko-KR" altLang="en-US" dirty="0"/>
              <a:t>스트리밍 형태로 음원의 소비 트렌드가 변화 </a:t>
            </a:r>
            <a:r>
              <a:rPr lang="en-US" altLang="ko-KR" dirty="0"/>
              <a:t>/ </a:t>
            </a:r>
            <a:r>
              <a:rPr lang="ko-KR" altLang="en-US" dirty="0"/>
              <a:t>초고속 인터넷 시대의 도래로 다운로드 필요없이 스트리밍으로 원하는 음원 서비스를 즐길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히트곡 수명이 짧아짐 </a:t>
            </a:r>
            <a:r>
              <a:rPr lang="en-US" altLang="ko-KR" dirty="0"/>
              <a:t>&gt;&gt; </a:t>
            </a:r>
            <a:r>
              <a:rPr lang="ko-KR" altLang="en-US" dirty="0"/>
              <a:t>음원 소비 주기가 지속적으로 짧아짐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4D33F-776B-4D6A-AF28-2079223B3CB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546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‘Index</a:t>
            </a:r>
            <a:r>
              <a:rPr lang="ko-KR" altLang="en-US" dirty="0"/>
              <a:t>들의 합</a:t>
            </a:r>
            <a:r>
              <a:rPr lang="en-US" altLang="ko-KR" dirty="0"/>
              <a:t>’</a:t>
            </a:r>
            <a:r>
              <a:rPr lang="ko-KR" altLang="en-US" dirty="0"/>
              <a:t>의 의미 설명 </a:t>
            </a:r>
            <a:r>
              <a:rPr lang="en-US" altLang="ko-KR" dirty="0"/>
              <a:t>(</a:t>
            </a:r>
            <a:r>
              <a:rPr lang="ko-KR" altLang="en-US" dirty="0"/>
              <a:t>낮을수록 유사하다는 의미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4D33F-776B-4D6A-AF28-2079223B3CB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123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요약한 세가지 이유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Sbert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맞지 않는 데이터의 길이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데이터의 비용적 절감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메모리 용량 절감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우리의 원본스코어와 비교할 대상이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추상적 요약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(Abstractive Summarization)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원문에 없던 문장이라도 핵심 문맥을 반영한 새로운 문장을 생성해서 원문을 요약하는 방법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Pororo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초에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카카오브레인에서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다양한 한글 자연어 처리 작업을 위한 릴리스한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라이브러리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30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여가지의 자연어처리 작업 수행가능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문서요약 기능 사용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4D33F-776B-4D6A-AF28-2079223B3CB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802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TextRank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발표된 알고리즘으로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구글의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PageRank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논문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(1998) - The PageRank Citation Ranking: Bringing Order to the Web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기반으로 한 알고리즘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추출적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요약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(Extractive Summarization)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원본 문서에 있는 문장들 중에서 문서의 주제를 담고 있는 주요한 문장 몇 개를 선택해서 출력해 요약문으로 사용하는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4D33F-776B-4D6A-AF28-2079223B3CB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16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Original</a:t>
            </a:r>
            <a:r>
              <a:rPr lang="ko-KR" altLang="en-US" dirty="0"/>
              <a:t>을 모델에 돌렸을 때 얻은 결과값이 가장 유사도가 높은 결과를 얻었다</a:t>
            </a:r>
            <a:endParaRPr lang="en-US" altLang="ko-KR" dirty="0"/>
          </a:p>
          <a:p>
            <a:r>
              <a:rPr lang="en-US" altLang="ko-KR" dirty="0"/>
              <a:t> = </a:t>
            </a:r>
            <a:r>
              <a:rPr lang="ko-KR" altLang="en-US" dirty="0"/>
              <a:t>결국 가사 원문 그대로를 가지고 유사도를 측정했을 때 우리가 </a:t>
            </a:r>
            <a:r>
              <a:rPr lang="ko-KR" altLang="en-US" dirty="0" err="1"/>
              <a:t>라벨링한</a:t>
            </a:r>
            <a:r>
              <a:rPr lang="ko-KR" altLang="en-US" dirty="0"/>
              <a:t> 결과와 가장 유사하다는 결론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4D33F-776B-4D6A-AF28-2079223B3CB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582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실패과정과 </a:t>
            </a:r>
            <a:r>
              <a:rPr lang="en-US" altLang="ko-KR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EDA </a:t>
            </a:r>
            <a:r>
              <a:rPr lang="ko-KR" alt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선택과정 </a:t>
            </a:r>
            <a:r>
              <a:rPr lang="en-US" altLang="ko-KR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EDA </a:t>
            </a:r>
            <a:r>
              <a:rPr lang="ko-KR" alt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설명</a:t>
            </a:r>
            <a:r>
              <a:rPr lang="en-US" altLang="ko-KR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// EDA </a:t>
            </a:r>
            <a:r>
              <a:rPr lang="ko-KR" alt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파라미터 조정 설명</a:t>
            </a:r>
            <a:endParaRPr lang="en-US" altLang="ko-KR" sz="12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2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-US" altLang="ko-KR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KoGPT</a:t>
            </a:r>
            <a:r>
              <a:rPr lang="en-US" altLang="ko-KR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“ (</a:t>
            </a:r>
            <a:r>
              <a:rPr lang="ko-KR" alt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실패</a:t>
            </a:r>
            <a:r>
              <a:rPr lang="en-US" altLang="ko-KR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– </a:t>
            </a:r>
            <a:r>
              <a:rPr lang="ko-KR" alt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모델 용량만 </a:t>
            </a:r>
            <a:r>
              <a:rPr lang="en-US" altLang="ko-KR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11G </a:t>
            </a:r>
            <a:r>
              <a:rPr lang="ko-KR" alt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데이터 증강 </a:t>
            </a:r>
            <a:r>
              <a:rPr lang="en-US" altLang="ko-KR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-&gt; </a:t>
            </a:r>
            <a:r>
              <a:rPr lang="ko-KR" alt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시간과 비용문제 </a:t>
            </a:r>
            <a:endParaRPr lang="en-US" altLang="ko-KR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"EDA: Easy Data Augmentation Techniques for Boosting Performance on Text Classification Tasks”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Wordnet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은 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KAIST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 만든 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Korean Wordnet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사용</a:t>
            </a:r>
            <a:endParaRPr lang="en-US" altLang="ko-KR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EDA 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모델의 파라미터 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sr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ri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rs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ko-KR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ko-KR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num_aug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유의어로 교체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(Synonym Replacement, SR):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문장에서 랜덤으로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 words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아닌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단어들을 선택해 임의로 선택한 동의어들 중 하나로 바꾸는 기법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랜덤 삽입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(Random Insertion, RI):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문장 내에서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 word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제외한 나머지 단어들 중에서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랜덤으로 선택한 단어의 동의어를 임의로 정한다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동의어를 문장 내 임의의 자리에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넣는걸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반복한다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랜덤 교체</a:t>
            </a:r>
            <a:r>
              <a:rPr lang="en-US" altLang="ko-K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(Random Swap, RS): 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무작위로 문장 내에서 두 단어를 선택하고 위치를 바꾼다</a:t>
            </a:r>
            <a:r>
              <a:rPr lang="en-US" altLang="ko-K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이것도 </a:t>
            </a:r>
            <a:r>
              <a:rPr lang="en-US" altLang="ko-K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반복</a:t>
            </a:r>
          </a:p>
          <a:p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랜덤 삭제</a:t>
            </a:r>
            <a:r>
              <a:rPr lang="en-US" altLang="ko-K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(Random Deletion, RD): 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 </a:t>
            </a:r>
            <a:r>
              <a:rPr lang="en-US" altLang="ko-K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문장 내에 있는 각 단어들을 랜덤하게 삭제한다</a:t>
            </a:r>
            <a:r>
              <a:rPr lang="en-US" altLang="ko-K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4D33F-776B-4D6A-AF28-2079223B3CB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167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Original</a:t>
            </a:r>
            <a:r>
              <a:rPr lang="ko-KR" altLang="en-US" dirty="0"/>
              <a:t>을 모델에 돌렸을 때 얻은 결과값이 가장 유사도가 높은 결과를 얻었다</a:t>
            </a:r>
            <a:endParaRPr lang="en-US" altLang="ko-KR" dirty="0"/>
          </a:p>
          <a:p>
            <a:r>
              <a:rPr lang="en-US" altLang="ko-KR" dirty="0"/>
              <a:t> = </a:t>
            </a:r>
            <a:r>
              <a:rPr lang="ko-KR" altLang="en-US" dirty="0"/>
              <a:t>결국 가사 원문 그대로를 가지고 유사도를 측정했을 때 우리가 </a:t>
            </a:r>
            <a:r>
              <a:rPr lang="ko-KR" altLang="en-US" dirty="0" err="1"/>
              <a:t>라벨링한</a:t>
            </a:r>
            <a:r>
              <a:rPr lang="ko-KR" altLang="en-US" dirty="0"/>
              <a:t> 결과와 가장 유사하다는 결론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4D33F-776B-4D6A-AF28-2079223B3CB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018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BERT/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RoBERTa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태스크에서도 좋은 성능을 보여주었지만 매우 큰 연산 비용이 단점이었는데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Sentence-BERT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학습하는 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분이 채 걸리지 않으면서 다른 문장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임베딩보다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좋은 성능을 자랑한다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Sentence-BERT(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SBERT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표기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출력에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풀링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연산을 추가한 모델이며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풀링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방법은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[CLS]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토큰의 결과를 사용하는 방법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출력 벡터를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평균내어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 벡터의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max-over-time*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계산해 사용하는 방법이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SBERT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평균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풀링을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 풀링으로 문장 표현을 얻으면 이 표현은 본질적으로 모든 단어의 의미를 갖는다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최대 풀링으로 문장 표현을 얻을 경우 문장 표현은 본질적으로 중요한 단어의 의미를 갖는다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4D33F-776B-4D6A-AF28-2079223B3CB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62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BM25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ranking function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종류 중 하나로 주어진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쿼리에 대한 문서들의 연관성을 측정하는 함수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/>
              <a:t>BM25</a:t>
            </a:r>
            <a:r>
              <a:rPr lang="ko-KR" altLang="en-US" dirty="0"/>
              <a:t>는 형태소</a:t>
            </a:r>
            <a:r>
              <a:rPr lang="en-US" altLang="ko-KR" dirty="0"/>
              <a:t>, </a:t>
            </a:r>
            <a:r>
              <a:rPr lang="ko-KR" altLang="en-US" dirty="0"/>
              <a:t>어절 단위의 단어의 구조 단위를 가지고 구조화 </a:t>
            </a:r>
            <a:r>
              <a:rPr lang="en-US" altLang="ko-KR" dirty="0"/>
              <a:t>// </a:t>
            </a:r>
            <a:r>
              <a:rPr lang="ko-KR" altLang="en-US" dirty="0"/>
              <a:t>저희는 가사의 의미적인 중요도가 더 중요하다 판단해서 </a:t>
            </a:r>
            <a:r>
              <a:rPr lang="en-US" altLang="ko-KR" dirty="0" err="1"/>
              <a:t>Sbert</a:t>
            </a:r>
            <a:r>
              <a:rPr lang="ko-KR" altLang="en-US" dirty="0"/>
              <a:t>를 사용했지만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추후 </a:t>
            </a:r>
            <a:r>
              <a:rPr lang="en-US" altLang="ko-KR" dirty="0" err="1"/>
              <a:t>Sbert</a:t>
            </a:r>
            <a:r>
              <a:rPr lang="ko-KR" altLang="en-US" dirty="0"/>
              <a:t>모델의 결과에 </a:t>
            </a:r>
            <a:r>
              <a:rPr lang="en-US" altLang="ko-KR" dirty="0"/>
              <a:t>BM25</a:t>
            </a:r>
            <a:r>
              <a:rPr lang="ko-KR" altLang="en-US" dirty="0"/>
              <a:t>의 알고리즘을 적용시켜 고도화 시키면 보다 유사한 결과를 도출할 수 </a:t>
            </a:r>
            <a:r>
              <a:rPr lang="ko-KR" altLang="en-US" dirty="0" err="1"/>
              <a:t>있을거라</a:t>
            </a:r>
            <a:r>
              <a:rPr lang="ko-KR" altLang="en-US" dirty="0"/>
              <a:t> 생각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4D33F-776B-4D6A-AF28-2079223B3CB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503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Lazy </a:t>
            </a:r>
            <a:r>
              <a:rPr lang="en-US" altLang="ko-KR" dirty="0" err="1"/>
              <a:t>listner</a:t>
            </a:r>
            <a:r>
              <a:rPr lang="ko-KR" altLang="en-US" dirty="0"/>
              <a:t>는 수동적이고 음원시장에 대한 경제적 소비에 소극적인 사용자들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음악을 </a:t>
            </a:r>
            <a:r>
              <a:rPr lang="ko-KR" altLang="en-US" dirty="0" err="1"/>
              <a:t>들어야할지</a:t>
            </a:r>
            <a:r>
              <a:rPr lang="en-US" altLang="ko-KR" dirty="0"/>
              <a:t>, </a:t>
            </a:r>
            <a:r>
              <a:rPr lang="ko-KR" altLang="en-US" dirty="0"/>
              <a:t>어떻게 자신이 듣기 좋은 음원을 스스로 찾는지 모름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&gt;&gt; </a:t>
            </a:r>
            <a:r>
              <a:rPr lang="ko-KR" altLang="en-US" dirty="0"/>
              <a:t>추천시스템의 중요성 </a:t>
            </a:r>
            <a:r>
              <a:rPr lang="en-US" altLang="ko-KR" dirty="0"/>
              <a:t>(</a:t>
            </a:r>
            <a:r>
              <a:rPr lang="ko-KR" altLang="en-US" dirty="0"/>
              <a:t>음악 선곡에 대한 고민 해결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그러나 그로 인한 굳이 듣고자 하는 음악을 찾아 듣지 않는 </a:t>
            </a:r>
            <a:r>
              <a:rPr lang="en-US" altLang="ko-KR" dirty="0"/>
              <a:t>lazy listener</a:t>
            </a:r>
            <a:r>
              <a:rPr lang="ko-KR" altLang="en-US" dirty="0"/>
              <a:t>들이 등장하게 되어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그에 맞춘 다방면의 추천시스템에 대한 수요가 증가되고 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추천시스템의 본질 </a:t>
            </a:r>
            <a:r>
              <a:rPr lang="en-US" altLang="ko-KR" dirty="0"/>
              <a:t>;</a:t>
            </a:r>
            <a:r>
              <a:rPr lang="ko-KR" altLang="en-US" sz="12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추천 시스템이란 아이템에 대한 선호도를 예측해서</a:t>
            </a:r>
            <a:r>
              <a:rPr lang="en-US" altLang="ko-KR" sz="12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  <a:br>
              <a:rPr lang="ko-KR" altLang="en-US" sz="900" dirty="0"/>
            </a:br>
            <a:r>
              <a:rPr lang="ko-KR" altLang="en-US" sz="12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사용자가 관심을 </a:t>
            </a:r>
            <a:r>
              <a:rPr lang="ko-KR" altLang="en-US" sz="12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가질만한</a:t>
            </a:r>
            <a:r>
              <a:rPr lang="ko-KR" altLang="en-US" sz="12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정보를 추려서 제공하는 것</a:t>
            </a:r>
            <a:endParaRPr lang="en-US" altLang="ko-KR" sz="1200" b="0" i="1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200" b="0" i="1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우리가 새로운 곡을 하루에 한 </a:t>
            </a:r>
            <a:r>
              <a:rPr lang="ko-KR" alt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곡씩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꾸준히 듣는다고 가정해도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10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년간 </a:t>
            </a:r>
            <a:r>
              <a:rPr lang="ko-KR" alt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들어봤자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고작 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3000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여 </a:t>
            </a:r>
            <a:r>
              <a:rPr lang="ko-KR" alt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곡밖에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듣지 못합니다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따라서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그동안 좋은 곡들을 최대한 많이 들으려면 탐색 지점을 줄여주는 것이 필요하고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사람들의 다양한 음악 감상 니즈를 충족시킬 수 있는 좋은 추천 시스템을 구축해야 합니다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endParaRPr lang="en-US" altLang="ko-KR" sz="900" b="0" i="0" u="none" strike="noStrike" cap="none" dirty="0">
              <a:solidFill>
                <a:srgbClr val="000000"/>
              </a:solidFill>
              <a:latin typeface="+mj-ea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900" b="0" i="0" u="none" strike="noStrike" cap="none" dirty="0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다양한 음악 스트리밍 서비스의 추천시스템</a:t>
            </a:r>
            <a:endParaRPr lang="en-US" altLang="ko-KR" sz="900" b="0" i="0" u="none" strike="noStrike" cap="none" dirty="0">
              <a:solidFill>
                <a:srgbClr val="000000"/>
              </a:solidFill>
              <a:latin typeface="+mj-ea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050" b="0" i="0" u="none" strike="noStrike" cap="none" dirty="0">
              <a:solidFill>
                <a:srgbClr val="000000"/>
              </a:solidFill>
              <a:latin typeface="+mj-ea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50" b="0" i="0" u="none" strike="noStrike" cap="none" dirty="0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기존 추천시스템 플랫폼에서 가사의 의미 기반으로 </a:t>
            </a:r>
            <a:r>
              <a:rPr lang="ko-KR" altLang="en-US" sz="1050" b="0" i="0" u="none" strike="noStrike" cap="none" dirty="0" err="1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특화시켜</a:t>
            </a:r>
            <a:r>
              <a:rPr lang="ko-KR" altLang="en-US" sz="1050" b="0" i="0" u="none" strike="noStrike" cap="none" dirty="0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 추천하는 추천시스템은 없다고 판단</a:t>
            </a:r>
            <a:r>
              <a:rPr lang="en-US" altLang="ko-KR" sz="1050" b="0" i="0" u="none" strike="noStrike" cap="none" dirty="0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050" b="0" i="0" u="none" strike="noStrike" cap="none" dirty="0">
              <a:solidFill>
                <a:srgbClr val="000000"/>
              </a:solidFill>
              <a:latin typeface="+mj-ea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050" b="0" i="0" u="none" strike="noStrike" cap="none" dirty="0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Q&amp;A </a:t>
            </a:r>
            <a:r>
              <a:rPr lang="ko-KR" altLang="en-US" sz="1050" b="0" i="0" u="none" strike="noStrike" cap="none" dirty="0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참조 </a:t>
            </a:r>
            <a:r>
              <a:rPr lang="en-US" altLang="ko-KR" sz="1050" b="0" i="0" u="none" strike="noStrike" cap="none" dirty="0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; </a:t>
            </a:r>
            <a:r>
              <a:rPr lang="ko-KR" altLang="en-US" sz="1050" b="0" i="0" u="none" strike="noStrike" cap="none" dirty="0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행렬 분해</a:t>
            </a:r>
            <a:r>
              <a:rPr lang="en-US" altLang="ko-KR" sz="1050" b="0" i="0" u="none" strike="noStrike" cap="none" dirty="0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, </a:t>
            </a:r>
            <a:r>
              <a:rPr lang="ko-KR" altLang="en-US" sz="1050" b="0" i="0" u="none" strike="noStrike" cap="none" dirty="0" err="1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오토인코더</a:t>
            </a:r>
            <a:r>
              <a:rPr lang="en-US" altLang="ko-KR" sz="1050" b="0" i="0" u="none" strike="noStrike" cap="none" dirty="0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, </a:t>
            </a:r>
            <a:r>
              <a:rPr lang="ko-KR" altLang="en-US" sz="1050" b="0" i="0" u="none" strike="noStrike" cap="none" dirty="0" err="1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디노이징</a:t>
            </a:r>
            <a:r>
              <a:rPr lang="ko-KR" altLang="en-US" sz="1050" b="0" i="0" u="none" strike="noStrike" cap="none" dirty="0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 </a:t>
            </a:r>
            <a:r>
              <a:rPr lang="ko-KR" altLang="en-US" sz="1050" b="0" i="0" u="none" strike="noStrike" cap="none" dirty="0" err="1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오토인코더</a:t>
            </a:r>
            <a:r>
              <a:rPr lang="en-US" altLang="ko-KR" sz="1050" b="0" i="0" u="none" strike="noStrike" cap="none" dirty="0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, // </a:t>
            </a:r>
            <a:r>
              <a:rPr lang="ko-KR" altLang="en-US" sz="1050" b="0" i="0" u="none" strike="noStrike" cap="none" dirty="0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신호처리 기술</a:t>
            </a:r>
            <a:r>
              <a:rPr lang="en-US" altLang="ko-KR" sz="1050" b="0" i="0" u="none" strike="noStrike" cap="none" dirty="0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, </a:t>
            </a:r>
            <a:r>
              <a:rPr lang="ko-KR" altLang="en-US" sz="1050" b="0" i="0" u="none" strike="noStrike" cap="none" dirty="0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특징 추출</a:t>
            </a:r>
            <a:r>
              <a:rPr lang="en-US" altLang="ko-KR" sz="1050" b="0" i="0" u="none" strike="noStrike" cap="none" dirty="0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, </a:t>
            </a:r>
            <a:r>
              <a:rPr lang="ko-KR" altLang="en-US" sz="1050" b="0" i="0" u="none" strike="noStrike" cap="none" dirty="0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필터링 메소드 설명</a:t>
            </a:r>
            <a:endParaRPr lang="en-US" altLang="ko-KR" sz="1050" b="0" i="0" u="none" strike="noStrike" cap="none" dirty="0">
              <a:solidFill>
                <a:srgbClr val="000000"/>
              </a:solidFill>
              <a:latin typeface="+mj-ea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200" b="0" i="1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4D33F-776B-4D6A-AF28-2079223B3CB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211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실제 사용자 중에 가사의 의미를 바탕으로 곡을 </a:t>
            </a:r>
            <a:r>
              <a:rPr lang="ko-KR" altLang="en-US" dirty="0" err="1"/>
              <a:t>추천받고</a:t>
            </a:r>
            <a:r>
              <a:rPr lang="ko-KR" altLang="en-US" dirty="0"/>
              <a:t> 싶어하는 니즈를 확인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실제 노래 감상 시 많은 사람들은 가사에 큰 비중을 두고 있다는 점 또한 확인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다양한 논문 내에서 노래에서 가사가 큰 비중을 느낀다는 점 확인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4D33F-776B-4D6A-AF28-2079223B3CB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05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임베딩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자연어처리에서 사람이 쓰는 자연어를 기계가 이해할 수 있도록 숫자형태인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바꾸는 과정 혹은 일련의 전체 과정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Annoy</a:t>
            </a:r>
          </a:p>
          <a:p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Sbert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노래가사 →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임베딩하여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벡터화된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출력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차후 설명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4D33F-776B-4D6A-AF28-2079223B3CB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509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n-ea"/>
              </a:rPr>
              <a:t>음원서비스 ‘</a:t>
            </a:r>
            <a:r>
              <a:rPr lang="ko-KR" altLang="en-US" sz="1200" dirty="0" err="1">
                <a:latin typeface="+mn-ea"/>
              </a:rPr>
              <a:t>멜론’내에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4400</a:t>
            </a:r>
            <a:r>
              <a:rPr lang="ko-KR" altLang="en-US" sz="1200" dirty="0">
                <a:latin typeface="+mn-ea"/>
              </a:rPr>
              <a:t>곡 데이터 </a:t>
            </a:r>
            <a:r>
              <a:rPr lang="ko-KR" altLang="en-US" sz="1200" dirty="0" err="1">
                <a:latin typeface="+mn-ea"/>
              </a:rPr>
              <a:t>크롤링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&gt;&gt; </a:t>
            </a:r>
            <a:r>
              <a:rPr lang="ko-KR" altLang="en-US" sz="1200" dirty="0" err="1">
                <a:latin typeface="+mn-ea"/>
              </a:rPr>
              <a:t>전처리</a:t>
            </a:r>
            <a:r>
              <a:rPr lang="en-US" altLang="ko-KR" sz="1200" dirty="0">
                <a:latin typeface="+mn-ea"/>
              </a:rPr>
              <a:t> &gt;&gt;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+mn-ea"/>
              </a:rPr>
              <a:t>Annoy</a:t>
            </a:r>
            <a:r>
              <a:rPr lang="ko-KR" altLang="en-US" sz="1200" dirty="0">
                <a:latin typeface="+mn-ea"/>
              </a:rPr>
              <a:t>에서 색인하는 과정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임베딩</a:t>
            </a:r>
            <a:r>
              <a:rPr lang="ko-KR" altLang="en-US" sz="1200" dirty="0">
                <a:latin typeface="+mn-ea"/>
              </a:rPr>
              <a:t> 값의 의미설명 </a:t>
            </a:r>
            <a:r>
              <a:rPr lang="en-US" altLang="ko-KR" sz="1200" dirty="0">
                <a:latin typeface="+mn-ea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latin typeface="+mn-ea"/>
              </a:rPr>
              <a:t>임베딩</a:t>
            </a:r>
            <a:r>
              <a:rPr lang="ko-KR" altLang="en-US" sz="1200" dirty="0">
                <a:latin typeface="+mn-ea"/>
              </a:rPr>
              <a:t> 값 </a:t>
            </a:r>
            <a:r>
              <a:rPr lang="en-US" altLang="ko-KR" sz="1200" dirty="0">
                <a:latin typeface="+mn-ea"/>
              </a:rPr>
              <a:t>= </a:t>
            </a:r>
            <a:r>
              <a:rPr lang="ko-KR" altLang="en-US" sz="1200" dirty="0">
                <a:latin typeface="+mn-ea"/>
              </a:rPr>
              <a:t>노래의 </a:t>
            </a:r>
            <a:r>
              <a:rPr lang="ko-KR" altLang="en-US" sz="1200" dirty="0" err="1">
                <a:latin typeface="+mn-ea"/>
              </a:rPr>
              <a:t>의미론적인</a:t>
            </a:r>
            <a:r>
              <a:rPr lang="ko-KR" altLang="en-US" sz="1200" dirty="0">
                <a:latin typeface="+mn-ea"/>
              </a:rPr>
              <a:t> 정보를 담고 있는 </a:t>
            </a:r>
            <a:r>
              <a:rPr lang="en-US" altLang="ko-KR" sz="1200" dirty="0">
                <a:latin typeface="+mn-ea"/>
              </a:rPr>
              <a:t>768</a:t>
            </a:r>
            <a:r>
              <a:rPr lang="ko-KR" altLang="en-US" sz="1200" dirty="0">
                <a:latin typeface="+mn-ea"/>
              </a:rPr>
              <a:t>차원상의 그 노래의 </a:t>
            </a:r>
            <a:r>
              <a:rPr lang="ko-KR" altLang="en-US" sz="1200" dirty="0" err="1">
                <a:latin typeface="+mn-ea"/>
              </a:rPr>
              <a:t>위치값</a:t>
            </a:r>
            <a:r>
              <a:rPr lang="en-US" altLang="ko-KR" sz="1200" dirty="0">
                <a:latin typeface="+mn-ea"/>
              </a:rPr>
              <a:t>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4D33F-776B-4D6A-AF28-2079223B3CB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114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프로젝트에서 유사도를 높이고자 하는 과정을 유사도 프로세스라고 명명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크게 두가지로 가사를 통한 유사도 프로세스 </a:t>
            </a:r>
            <a:r>
              <a:rPr lang="en-US" altLang="ko-KR" dirty="0"/>
              <a:t>// </a:t>
            </a:r>
            <a:r>
              <a:rPr lang="ko-KR" altLang="en-US" dirty="0"/>
              <a:t>모델을 통한 유사도 프로세스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4D33F-776B-4D6A-AF28-2079223B3CB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897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가사의 의미가 유사하다는 판단근거가 불명확함 </a:t>
            </a:r>
            <a:r>
              <a:rPr lang="en-US" altLang="ko-KR" dirty="0"/>
              <a:t>(</a:t>
            </a:r>
            <a:r>
              <a:rPr lang="ko-KR" altLang="en-US" dirty="0"/>
              <a:t>개개인의 차이</a:t>
            </a:r>
            <a:r>
              <a:rPr lang="en-US" altLang="ko-KR" dirty="0"/>
              <a:t>) -&gt; </a:t>
            </a:r>
            <a:r>
              <a:rPr lang="ko-KR" altLang="en-US" dirty="0"/>
              <a:t>일례</a:t>
            </a:r>
            <a:r>
              <a:rPr lang="en-US" altLang="ko-KR" dirty="0"/>
              <a:t>)</a:t>
            </a:r>
            <a:r>
              <a:rPr lang="ko-KR" altLang="en-US" dirty="0"/>
              <a:t> 두 곡을 두고 비슷하다고 보는가</a:t>
            </a:r>
            <a:r>
              <a:rPr lang="en-US" altLang="ko-KR" dirty="0"/>
              <a:t>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확실한 정답 라벨링의 필요성 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/>
              <a:t>&gt;&gt; </a:t>
            </a:r>
            <a:r>
              <a:rPr lang="ko-KR" altLang="en-US" dirty="0"/>
              <a:t>해결책 </a:t>
            </a:r>
            <a:r>
              <a:rPr lang="en-US" altLang="ko-KR" dirty="0"/>
              <a:t>: </a:t>
            </a:r>
            <a:r>
              <a:rPr lang="ko-KR" altLang="en-US" dirty="0"/>
              <a:t>우리만의 </a:t>
            </a:r>
            <a:r>
              <a:rPr lang="ko-KR" altLang="en-US" dirty="0" err="1"/>
              <a:t>라벨링</a:t>
            </a:r>
            <a:r>
              <a:rPr lang="ko-KR" altLang="en-US" dirty="0"/>
              <a:t> 결과를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4D33F-776B-4D6A-AF28-2079223B3CB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728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20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곡에서 임의의 한 곡 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A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를 나머지 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19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곡과 가사 의미가 유사한지 팀원 넷이 각자 비교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각자 유사하다 생각하는 곡 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5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곡 선별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,</a:t>
            </a:r>
          </a:p>
          <a:p>
            <a:pPr marL="158750" indent="0">
              <a:buNone/>
            </a:pP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4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명에게 적어도 한번이라도 선택 받은 곡은 비교대상 곡과 유사한 곡이라 판단 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(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정답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)</a:t>
            </a:r>
          </a:p>
          <a:p>
            <a:pPr marL="158750" indent="0">
              <a:buNone/>
            </a:pPr>
            <a:r>
              <a:rPr lang="ko-KR" altLang="en-US" sz="1200" b="0" i="0" u="none" strike="noStrike" cap="none" dirty="0" err="1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비교대상곡과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 </a:t>
            </a:r>
            <a:r>
              <a:rPr lang="ko-KR" altLang="en-US" sz="1200" b="0" i="0" u="none" strike="noStrike" cap="none" dirty="0" err="1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정답곡들에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 각각의 </a:t>
            </a:r>
            <a:r>
              <a:rPr lang="ko-KR" altLang="en-US" sz="1200" b="0" i="0" u="none" strike="noStrike" cap="none" dirty="0" err="1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전처리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 기법을 적용해 같은 </a:t>
            </a:r>
            <a:r>
              <a:rPr lang="en-US" altLang="ko-KR" sz="1200" b="0" i="0" u="none" strike="noStrike" cap="none" dirty="0" err="1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Sbert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모델에 돌렸을 때의</a:t>
            </a:r>
            <a:endParaRPr lang="en-US" altLang="ko-KR" sz="1200" b="0" i="0" u="none" strike="noStrike" cap="none" dirty="0">
              <a:solidFill>
                <a:srgbClr val="000000"/>
              </a:solidFill>
              <a:latin typeface="+mn-ea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유사도 순의 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index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들의 합이 각 </a:t>
            </a:r>
            <a:r>
              <a:rPr lang="ko-KR" altLang="en-US" sz="1200" b="0" i="0" u="none" strike="noStrike" cap="none" dirty="0" err="1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전처리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 기법의 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score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를 의미 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(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낮을수록 정확하다는 의미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4D33F-776B-4D6A-AF28-2079223B3CB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56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altLang="en-US" dirty="0" err="1"/>
              <a:t>라벨링</a:t>
            </a:r>
            <a:r>
              <a:rPr lang="ko-KR" altLang="en-US" dirty="0"/>
              <a:t> 방식 소개</a:t>
            </a:r>
            <a:endParaRPr lang="en-US" altLang="ko-KR" dirty="0"/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altLang="ko-KR" dirty="0"/>
          </a:p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우리의 </a:t>
            </a:r>
            <a:r>
              <a:rPr lang="ko-KR" altLang="en-US" sz="1200" b="0" i="0" u="none" strike="noStrike" cap="none" dirty="0" err="1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라벨링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 결과를 만들고 여러가지 가사의 전처리방식을 </a:t>
            </a:r>
            <a:r>
              <a:rPr lang="ko-KR" altLang="en-US" sz="1200" b="0" i="0" u="none" strike="noStrike" cap="none" dirty="0" err="1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라벨링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 결과와 비교해 맞는 가장 좋은 </a:t>
            </a:r>
            <a:r>
              <a:rPr lang="ko-KR" altLang="en-US" sz="1200" b="0" i="0" u="none" strike="noStrike" cap="none" dirty="0" err="1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전처리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 방식을 찾자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.</a:t>
            </a: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sz="105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4400</a:t>
            </a:r>
            <a:r>
              <a:rPr lang="ko-KR" altLang="en-US" sz="105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개 </a:t>
            </a:r>
            <a:r>
              <a:rPr lang="en-US" altLang="ko-KR" sz="105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Melon</a:t>
            </a:r>
            <a:r>
              <a:rPr lang="ko-KR" altLang="en-US" sz="105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 </a:t>
            </a:r>
            <a:r>
              <a:rPr lang="en-US" altLang="ko-KR" sz="105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Top100 </a:t>
            </a:r>
            <a:r>
              <a:rPr lang="ko-KR" altLang="en-US" sz="105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크롤링한 </a:t>
            </a:r>
            <a:r>
              <a:rPr lang="en-US" altLang="ko-KR" sz="105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dataset</a:t>
            </a:r>
            <a:r>
              <a:rPr lang="ko-KR" altLang="en-US" sz="105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에서</a:t>
            </a:r>
            <a:endParaRPr lang="en-US" altLang="ko-KR" sz="1050" b="0" i="0" u="none" strike="noStrike" cap="none" dirty="0">
              <a:solidFill>
                <a:srgbClr val="000000"/>
              </a:solidFill>
              <a:latin typeface="+mn-ea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05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대표 장르별</a:t>
            </a:r>
            <a:r>
              <a:rPr lang="en-US" altLang="ko-KR" sz="105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(7</a:t>
            </a:r>
            <a:r>
              <a:rPr lang="ko-KR" altLang="en-US" sz="105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개</a:t>
            </a:r>
            <a:r>
              <a:rPr lang="en-US" altLang="ko-KR" sz="105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) / 20</a:t>
            </a:r>
            <a:r>
              <a:rPr lang="ko-KR" altLang="en-US" sz="1050" b="0" i="0" u="none" strike="noStrike" cap="none" dirty="0" err="1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곡씩</a:t>
            </a:r>
            <a:r>
              <a:rPr lang="ko-KR" altLang="en-US" sz="105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 </a:t>
            </a:r>
            <a:r>
              <a:rPr lang="en-US" altLang="ko-KR" sz="105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140</a:t>
            </a:r>
            <a:r>
              <a:rPr lang="ko-KR" altLang="en-US" sz="105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곡 선출</a:t>
            </a:r>
            <a:r>
              <a:rPr lang="en-US" altLang="ko-KR" sz="105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, </a:t>
            </a:r>
            <a:r>
              <a:rPr lang="ko-KR" altLang="en-US" sz="105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겹치는 </a:t>
            </a:r>
            <a:r>
              <a:rPr lang="ko-KR" altLang="en-US" sz="1050" b="0" i="0" u="none" strike="noStrike" cap="none" dirty="0" err="1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장르곡</a:t>
            </a:r>
            <a:r>
              <a:rPr lang="ko-KR" altLang="en-US" sz="105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 제외 </a:t>
            </a:r>
            <a:r>
              <a:rPr lang="en-US" altLang="ko-KR" sz="105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136</a:t>
            </a:r>
            <a:r>
              <a:rPr lang="ko-KR" altLang="en-US" sz="105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곡</a:t>
            </a:r>
            <a:r>
              <a:rPr lang="en-US" altLang="ko-KR" sz="1050" b="0" i="0" u="none" strike="noStrike" cap="none" dirty="0">
                <a:solidFill>
                  <a:srgbClr val="000000"/>
                </a:solidFill>
                <a:latin typeface="+mn-ea"/>
                <a:ea typeface="Arial"/>
                <a:cs typeface="Arial"/>
                <a:sym typeface="Arial"/>
              </a:rPr>
              <a:t>,</a:t>
            </a: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4D33F-776B-4D6A-AF28-2079223B3CB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10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E666A0E-8116-4F76-B966-9C8BDAE276F0}"/>
              </a:ext>
            </a:extLst>
          </p:cNvPr>
          <p:cNvSpPr/>
          <p:nvPr userDrawn="1"/>
        </p:nvSpPr>
        <p:spPr>
          <a:xfrm>
            <a:off x="220921" y="209551"/>
            <a:ext cx="11750158" cy="6438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16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63A299-9A20-4ABD-AE8F-A8809A25F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97336E-D9A9-42E3-B8B6-252B5B6F2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18A650-5405-42DD-A0F4-EE25C4FC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484E29-72A7-4BF1-9AEB-B9547F7AE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A674D-116A-49A9-89F7-00DE5A79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84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5B7434-0205-486C-B17C-05A760FCD533}"/>
              </a:ext>
            </a:extLst>
          </p:cNvPr>
          <p:cNvSpPr/>
          <p:nvPr userDrawn="1"/>
        </p:nvSpPr>
        <p:spPr>
          <a:xfrm>
            <a:off x="220921" y="209551"/>
            <a:ext cx="11750158" cy="6438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9C07A4-2E07-44EC-924E-21756DBC0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7540"/>
            <a:ext cx="2743200" cy="365125"/>
          </a:xfrm>
        </p:spPr>
        <p:txBody>
          <a:bodyPr/>
          <a:lstStyle>
            <a:lvl1pPr algn="ctr"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-</a:t>
            </a:r>
            <a:fld id="{A165C53B-AF32-4C06-89C9-689EDADB10DE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645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6E1F6-6F25-4E5B-90F9-D4D61C72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453C3-6E70-4C2A-A6CB-F6E9AC65D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6A5522-E5E1-455C-B692-D2455228E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6613E-7B14-48C8-889B-C4326EF0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F012C7-BAB2-4FA2-9F34-822BE6CD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1C76C6-886A-457A-825D-C3D23A517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383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23951-5503-4C60-B071-021E8F33F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4BCAA3-407D-4E94-964D-D1C7EA155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D68C17-E2D2-4179-9DE6-148BC4AA2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70E5C1-E8A8-43C6-AD1D-3F8CEE934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FAA530-4275-4116-B5FE-F959FC819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C728D9-1ACC-4170-92FB-7D9AEEB49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A9B34B-84FF-4D72-94C1-504FD6EB8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6C996A-38C9-445C-B24B-25D36A12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994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C4AE3-5DE0-418E-9773-4512FC49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F3755B-87A2-4995-9A21-D1154351F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2385AA-F3FE-4BAF-9259-CD42ACF0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EDB4C9-5A31-43E5-8EEC-70466026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35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0D6524-4B12-4E76-889D-39482CCFC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84A3C9-EC5F-4944-BE14-263A272FC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947FDE-BA17-440E-A905-81F73786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21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DF67D-97BD-4DA4-8389-12D3CDD32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F1BC9F-A7D3-4E09-B052-B3F484EF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123872-826E-49D4-A6CD-231ABA198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5198FA-DEB3-4919-B740-173DCD3C5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6FEF26-DBDB-46FD-93E2-7206C51E5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C82F4D-48D6-4386-92AA-5029ECAA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650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61ACE-C5D5-43C9-A0E4-3A87393EB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2A6EF39-E965-478F-896D-FCB7ADADDA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FF821F-CE49-4ECD-BCFF-55DFC2369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609B42-41E6-4B13-9C55-EE5CDF74A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D4B8D3-40E1-4AB8-AE9F-5E6C652F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661397-4A00-4E29-9480-6E26AF90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161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921DD-A333-49D6-8B18-02C9F6301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936B84-A58A-4333-98D6-7C014EF99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2A2807-B9AE-444E-B110-BA2EF10CB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726C60-A652-45E4-A08F-4DDBFB056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179F86-795A-49D6-B1C7-8673ED1F0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73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03D99C-4B42-4EFF-9A10-DA471245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529DF6-AAB7-4B9D-B001-CBE742C0B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AFAF73-5068-42DE-9770-1C8093840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942635-5B12-4767-98AB-0EA605485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102394-FA55-4535-9A22-81A87FCD5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5C53B-AF32-4C06-89C9-689EDADB1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1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6.wdp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11" Type="http://schemas.openxmlformats.org/officeDocument/2006/relationships/image" Target="../media/image26.png"/><Relationship Id="rId5" Type="http://schemas.openxmlformats.org/officeDocument/2006/relationships/image" Target="../media/image30.jpg"/><Relationship Id="rId10" Type="http://schemas.openxmlformats.org/officeDocument/2006/relationships/image" Target="../media/image35.jpg"/><Relationship Id="rId4" Type="http://schemas.openxmlformats.org/officeDocument/2006/relationships/image" Target="../media/image29.jpg"/><Relationship Id="rId9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39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27.sv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microsoft.com/office/2007/relationships/hdphoto" Target="../media/hdphoto5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2.wdp"/><Relationship Id="rId5" Type="http://schemas.openxmlformats.org/officeDocument/2006/relationships/image" Target="../media/image5.png"/><Relationship Id="rId15" Type="http://schemas.microsoft.com/office/2007/relationships/hdphoto" Target="../media/hdphoto4.wdp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EF76F7D-1105-4382-A69A-6E28F298FBD3}"/>
              </a:ext>
            </a:extLst>
          </p:cNvPr>
          <p:cNvGrpSpPr/>
          <p:nvPr/>
        </p:nvGrpSpPr>
        <p:grpSpPr>
          <a:xfrm>
            <a:off x="5050971" y="399543"/>
            <a:ext cx="2090058" cy="400430"/>
            <a:chOff x="2243433" y="1943168"/>
            <a:chExt cx="2989714" cy="572794"/>
          </a:xfrm>
        </p:grpSpPr>
        <p:sp>
          <p:nvSpPr>
            <p:cNvPr id="12" name="부분 원형 11">
              <a:extLst>
                <a:ext uri="{FF2B5EF4-FFF2-40B4-BE49-F238E27FC236}">
                  <a16:creationId xmlns:a16="http://schemas.microsoft.com/office/drawing/2014/main" id="{073A7E8A-C292-4B13-AFE5-ED3523BA7DA7}"/>
                </a:ext>
              </a:extLst>
            </p:cNvPr>
            <p:cNvSpPr/>
            <p:nvPr/>
          </p:nvSpPr>
          <p:spPr>
            <a:xfrm>
              <a:off x="2243433" y="1943168"/>
              <a:ext cx="572794" cy="572794"/>
            </a:xfrm>
            <a:prstGeom prst="pie">
              <a:avLst>
                <a:gd name="adj1" fmla="val 1175771"/>
                <a:gd name="adj2" fmla="val 20430992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부분 원형 14">
              <a:extLst>
                <a:ext uri="{FF2B5EF4-FFF2-40B4-BE49-F238E27FC236}">
                  <a16:creationId xmlns:a16="http://schemas.microsoft.com/office/drawing/2014/main" id="{3965D3C8-F9A2-478D-B872-446B51DF61F1}"/>
                </a:ext>
              </a:extLst>
            </p:cNvPr>
            <p:cNvSpPr/>
            <p:nvPr/>
          </p:nvSpPr>
          <p:spPr>
            <a:xfrm>
              <a:off x="3049073" y="1943168"/>
              <a:ext cx="572794" cy="572794"/>
            </a:xfrm>
            <a:prstGeom prst="pie">
              <a:avLst>
                <a:gd name="adj1" fmla="val 1175771"/>
                <a:gd name="adj2" fmla="val 20430992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부분 원형 15">
              <a:extLst>
                <a:ext uri="{FF2B5EF4-FFF2-40B4-BE49-F238E27FC236}">
                  <a16:creationId xmlns:a16="http://schemas.microsoft.com/office/drawing/2014/main" id="{BEA726E1-B7CC-4378-84C7-09A16E3D49DF}"/>
                </a:ext>
              </a:extLst>
            </p:cNvPr>
            <p:cNvSpPr/>
            <p:nvPr/>
          </p:nvSpPr>
          <p:spPr>
            <a:xfrm>
              <a:off x="3854713" y="1943168"/>
              <a:ext cx="572794" cy="572794"/>
            </a:xfrm>
            <a:prstGeom prst="pie">
              <a:avLst>
                <a:gd name="adj1" fmla="val 1175771"/>
                <a:gd name="adj2" fmla="val 20430992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부분 원형 16">
              <a:extLst>
                <a:ext uri="{FF2B5EF4-FFF2-40B4-BE49-F238E27FC236}">
                  <a16:creationId xmlns:a16="http://schemas.microsoft.com/office/drawing/2014/main" id="{86381A04-1BF3-4C4E-B5DC-014111C0CB8F}"/>
                </a:ext>
              </a:extLst>
            </p:cNvPr>
            <p:cNvSpPr/>
            <p:nvPr/>
          </p:nvSpPr>
          <p:spPr>
            <a:xfrm>
              <a:off x="4660353" y="1943168"/>
              <a:ext cx="572794" cy="572794"/>
            </a:xfrm>
            <a:prstGeom prst="pie">
              <a:avLst>
                <a:gd name="adj1" fmla="val 1175771"/>
                <a:gd name="adj2" fmla="val 20430992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1B92D8-D59C-4D52-9D16-2F935AA0A28C}"/>
              </a:ext>
            </a:extLst>
          </p:cNvPr>
          <p:cNvSpPr txBox="1"/>
          <p:nvPr/>
        </p:nvSpPr>
        <p:spPr>
          <a:xfrm>
            <a:off x="8994011" y="4498840"/>
            <a:ext cx="2737865" cy="162736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[ </a:t>
            </a:r>
            <a:r>
              <a:rPr lang="en-US" altLang="ko-KR" sz="32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Lyricle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</a:t>
            </a:r>
            <a:endParaRPr lang="ko-KR" altLang="en-US" sz="3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발표자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이찬웅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이정섭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/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윤승현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/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김민진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CC2FF-9723-4A50-84F1-D62CC780BF61}"/>
              </a:ext>
            </a:extLst>
          </p:cNvPr>
          <p:cNvSpPr txBox="1"/>
          <p:nvPr/>
        </p:nvSpPr>
        <p:spPr>
          <a:xfrm>
            <a:off x="816650" y="2115434"/>
            <a:ext cx="4318811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2022-23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기업데이터를 활용한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AI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취업 부트캠프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6A1F14-DA43-4CA2-AD97-DCD6FA22D45D}"/>
              </a:ext>
            </a:extLst>
          </p:cNvPr>
          <p:cNvSpPr txBox="1"/>
          <p:nvPr/>
        </p:nvSpPr>
        <p:spPr>
          <a:xfrm>
            <a:off x="816650" y="2946431"/>
            <a:ext cx="728189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대중가요 가사의 의미분석을 통한 </a:t>
            </a:r>
            <a:b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유사 노래 추천 서비스 </a:t>
            </a:r>
          </a:p>
        </p:txBody>
      </p:sp>
    </p:spTree>
    <p:extLst>
      <p:ext uri="{BB962C8B-B14F-4D97-AF65-F5344CB8AC3E}">
        <p14:creationId xmlns:p14="http://schemas.microsoft.com/office/powerpoint/2010/main" val="4206202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00EC5B-FE69-4B42-80E0-E9B58F765E37}"/>
              </a:ext>
            </a:extLst>
          </p:cNvPr>
          <p:cNvSpPr txBox="1"/>
          <p:nvPr/>
        </p:nvSpPr>
        <p:spPr>
          <a:xfrm>
            <a:off x="335220" y="638495"/>
            <a:ext cx="819105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  <a:cs typeface="KoPubWorld돋움체 Bold" panose="00000800000000000000" pitchFamily="2" charset="-127"/>
              </a:rPr>
              <a:t>◆ </a:t>
            </a:r>
            <a:r>
              <a:rPr lang="ko-KR" altLang="en-US" sz="3200" dirty="0">
                <a:latin typeface="+mj-ea"/>
                <a:ea typeface="+mj-ea"/>
                <a:cs typeface="KoPubWorld돋움체 Light" panose="00000300000000000000" pitchFamily="2" charset="-127"/>
              </a:rPr>
              <a:t>프로젝트 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8DF1B-A10C-4D2D-8D66-7EA573E684F0}"/>
              </a:ext>
            </a:extLst>
          </p:cNvPr>
          <p:cNvSpPr txBox="1"/>
          <p:nvPr/>
        </p:nvSpPr>
        <p:spPr>
          <a:xfrm>
            <a:off x="489467" y="330718"/>
            <a:ext cx="19511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 latinLnBrk="0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02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과정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C4F80-6C3D-45D5-8ABB-11A3309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10</a:t>
            </a:fld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2A15D67-CAB8-4A6F-873B-9CDA5B11FAB7}"/>
              </a:ext>
            </a:extLst>
          </p:cNvPr>
          <p:cNvCxnSpPr>
            <a:cxnSpLocks/>
          </p:cNvCxnSpPr>
          <p:nvPr/>
        </p:nvCxnSpPr>
        <p:spPr>
          <a:xfrm>
            <a:off x="912720" y="1178833"/>
            <a:ext cx="22273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2357049-F1E5-4105-BC25-0117944A9645}"/>
              </a:ext>
            </a:extLst>
          </p:cNvPr>
          <p:cNvSpPr txBox="1"/>
          <p:nvPr/>
        </p:nvSpPr>
        <p:spPr>
          <a:xfrm>
            <a:off x="1055688" y="1233267"/>
            <a:ext cx="5713167" cy="1358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사용자가 노래를 검색하면 데이터베이스에 있는지 </a:t>
            </a:r>
            <a:r>
              <a:rPr lang="ko-KR" altLang="en-US" sz="1400" dirty="0">
                <a:latin typeface="+mj-ea"/>
                <a:ea typeface="+mj-ea"/>
              </a:rPr>
              <a:t>검색</a:t>
            </a:r>
            <a:endParaRPr lang="en-US" altLang="ko-KR" sz="1400" dirty="0">
              <a:latin typeface="+mj-ea"/>
              <a:ea typeface="+mj-ea"/>
            </a:endParaRPr>
          </a:p>
          <a:p>
            <a:pPr marL="639763" lvl="1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곡이 존재할 경우</a:t>
            </a:r>
            <a:r>
              <a:rPr lang="ko-KR" altLang="en-US" sz="1400" dirty="0">
                <a:latin typeface="+mj-ea"/>
                <a:ea typeface="+mj-ea"/>
              </a:rPr>
              <a:t> 저장된 </a:t>
            </a:r>
            <a:r>
              <a:rPr lang="ko-KR" altLang="en-US" sz="1400" dirty="0" err="1">
                <a:latin typeface="+mj-ea"/>
                <a:ea typeface="+mj-ea"/>
              </a:rPr>
              <a:t>임베딩</a:t>
            </a:r>
            <a:r>
              <a:rPr lang="ko-KR" altLang="en-US" sz="1400" dirty="0">
                <a:latin typeface="+mj-ea"/>
                <a:ea typeface="+mj-ea"/>
              </a:rPr>
              <a:t> 값 이용</a:t>
            </a:r>
            <a:endParaRPr lang="en-US" altLang="ko-KR" sz="1400" dirty="0">
              <a:latin typeface="+mj-ea"/>
              <a:ea typeface="+mj-ea"/>
            </a:endParaRPr>
          </a:p>
          <a:p>
            <a:pPr marL="639763" lvl="1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곡이 존재하지 않을 경우 </a:t>
            </a:r>
            <a:r>
              <a:rPr lang="ko-KR" altLang="en-US" sz="1400" dirty="0">
                <a:latin typeface="+mj-ea"/>
                <a:ea typeface="+mj-ea"/>
              </a:rPr>
              <a:t>학습된 </a:t>
            </a:r>
            <a:r>
              <a:rPr lang="en-US" altLang="ko-KR" sz="1400" dirty="0">
                <a:latin typeface="+mj-ea"/>
                <a:ea typeface="+mj-ea"/>
              </a:rPr>
              <a:t>SBERT </a:t>
            </a:r>
            <a:r>
              <a:rPr lang="ko-KR" altLang="en-US" sz="1400" dirty="0">
                <a:latin typeface="+mj-ea"/>
                <a:ea typeface="+mj-ea"/>
              </a:rPr>
              <a:t>모델</a:t>
            </a:r>
            <a:r>
              <a:rPr lang="ko-KR" altLang="en-US" sz="1400" dirty="0">
                <a:latin typeface="+mn-ea"/>
              </a:rPr>
              <a:t>을 거쳐 </a:t>
            </a:r>
            <a:r>
              <a:rPr lang="ko-KR" altLang="en-US" sz="1400" dirty="0" err="1">
                <a:latin typeface="+mj-ea"/>
                <a:ea typeface="+mj-ea"/>
              </a:rPr>
              <a:t>임베딩</a:t>
            </a:r>
            <a:r>
              <a:rPr lang="ko-KR" altLang="en-US" sz="1400" dirty="0">
                <a:latin typeface="+mj-ea"/>
                <a:ea typeface="+mj-ea"/>
              </a:rPr>
              <a:t> 값 생성</a:t>
            </a:r>
            <a:r>
              <a:rPr lang="ko-KR" altLang="en-US" sz="1400" dirty="0">
                <a:latin typeface="+mn-ea"/>
              </a:rPr>
              <a:t> 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임베딩</a:t>
            </a:r>
            <a:r>
              <a:rPr lang="ko-KR" altLang="en-US" sz="1400" dirty="0">
                <a:latin typeface="+mn-ea"/>
              </a:rPr>
              <a:t> 값을 이용하여 </a:t>
            </a:r>
            <a:r>
              <a:rPr lang="en-US" altLang="ko-KR" sz="1400" dirty="0">
                <a:latin typeface="+mj-ea"/>
                <a:ea typeface="+mj-ea"/>
              </a:rPr>
              <a:t>Annoy</a:t>
            </a:r>
            <a:r>
              <a:rPr lang="ko-KR" altLang="en-US" sz="1400" dirty="0">
                <a:latin typeface="+mn-ea"/>
              </a:rPr>
              <a:t>에서 데이터베이스 내 </a:t>
            </a:r>
            <a:r>
              <a:rPr lang="ko-KR" altLang="en-US" sz="1400" dirty="0">
                <a:latin typeface="+mj-ea"/>
                <a:ea typeface="+mj-ea"/>
              </a:rPr>
              <a:t>유사</a:t>
            </a:r>
            <a:r>
              <a:rPr lang="ko-KR" altLang="en-US" sz="1400" dirty="0">
                <a:latin typeface="+mn-ea"/>
              </a:rPr>
              <a:t> 노래를 출력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4D3B2A-9D7B-49DA-B779-23702ACF650B}"/>
              </a:ext>
            </a:extLst>
          </p:cNvPr>
          <p:cNvGrpSpPr/>
          <p:nvPr/>
        </p:nvGrpSpPr>
        <p:grpSpPr>
          <a:xfrm>
            <a:off x="7750425" y="817523"/>
            <a:ext cx="3157000" cy="2450736"/>
            <a:chOff x="8051801" y="1403349"/>
            <a:chExt cx="2187574" cy="1698184"/>
          </a:xfrm>
        </p:grpSpPr>
        <p:pic>
          <p:nvPicPr>
            <p:cNvPr id="1026" name="Picture 2" descr="https://camo.githubusercontent.com/a056535a8490b4b1aa933808e77207276235a209e97a980119d3e438897e1d36/68747470733a2f2f7261772e6769746875622e636f6d2f73706f746966792f616e6e6f792f6d61737465722f616e6e2e706e67">
              <a:extLst>
                <a:ext uri="{FF2B5EF4-FFF2-40B4-BE49-F238E27FC236}">
                  <a16:creationId xmlns:a16="http://schemas.microsoft.com/office/drawing/2014/main" id="{6F1E84D0-132A-4065-8A20-E42AB47A9C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493" y="1403349"/>
              <a:ext cx="1698184" cy="169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DC1C40B-1ECF-4025-BF54-69C3C69D2AB0}"/>
                </a:ext>
              </a:extLst>
            </p:cNvPr>
            <p:cNvGrpSpPr/>
            <p:nvPr/>
          </p:nvGrpSpPr>
          <p:grpSpPr>
            <a:xfrm>
              <a:off x="8051801" y="2180131"/>
              <a:ext cx="2187574" cy="704459"/>
              <a:chOff x="8051801" y="2180131"/>
              <a:chExt cx="2187574" cy="704459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B3DCDA6-0484-444C-8015-9363002B7755}"/>
                  </a:ext>
                </a:extLst>
              </p:cNvPr>
              <p:cNvGrpSpPr/>
              <p:nvPr/>
            </p:nvGrpSpPr>
            <p:grpSpPr>
              <a:xfrm>
                <a:off x="8051801" y="2421843"/>
                <a:ext cx="2187574" cy="462747"/>
                <a:chOff x="8051801" y="2421843"/>
                <a:chExt cx="2187574" cy="462747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B33011E-09D9-4E2C-95D7-DE33034D0691}"/>
                    </a:ext>
                  </a:extLst>
                </p:cNvPr>
                <p:cNvSpPr/>
                <p:nvPr/>
              </p:nvSpPr>
              <p:spPr>
                <a:xfrm>
                  <a:off x="8051801" y="2449615"/>
                  <a:ext cx="2187574" cy="434975"/>
                </a:xfrm>
                <a:prstGeom prst="rect">
                  <a:avLst/>
                </a:prstGeom>
                <a:solidFill>
                  <a:schemeClr val="bg1">
                    <a:alpha val="61000"/>
                  </a:schemeClr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 fontAlgn="base" latinLnBrk="0">
                    <a:lnSpc>
                      <a:spcPct val="130000"/>
                    </a:lnSpc>
                  </a:pPr>
                  <a:endParaRPr lang="ko-KR" altLang="en-US" sz="1400" kern="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24D0B586-F099-4CB0-8A6A-3F72F6055A25}"/>
                    </a:ext>
                  </a:extLst>
                </p:cNvPr>
                <p:cNvSpPr/>
                <p:nvPr/>
              </p:nvSpPr>
              <p:spPr>
                <a:xfrm>
                  <a:off x="8266972" y="2421843"/>
                  <a:ext cx="1775226" cy="3858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>
                    <a:lnSpc>
                      <a:spcPct val="150000"/>
                    </a:lnSpc>
                  </a:pPr>
                  <a:r>
                    <a:rPr lang="en-US" altLang="ko-KR" sz="1050" dirty="0">
                      <a:solidFill>
                        <a:prstClr val="black"/>
                      </a:solidFill>
                    </a:rPr>
                    <a:t>※ Spotify</a:t>
                  </a:r>
                  <a:r>
                    <a:rPr lang="ko-KR" altLang="en-US" sz="1050" dirty="0">
                      <a:solidFill>
                        <a:prstClr val="black"/>
                      </a:solidFill>
                    </a:rPr>
                    <a:t>에서 만든 라이브러리로</a:t>
                  </a:r>
                  <a:endParaRPr lang="en-US" altLang="ko-KR" sz="1050" dirty="0">
                    <a:solidFill>
                      <a:prstClr val="black"/>
                    </a:solidFill>
                  </a:endParaRPr>
                </a:p>
                <a:p>
                  <a:pPr lvl="0" algn="ctr">
                    <a:lnSpc>
                      <a:spcPct val="150000"/>
                    </a:lnSpc>
                  </a:pPr>
                  <a:r>
                    <a:rPr lang="ko-KR" altLang="en-US" sz="1050" dirty="0">
                      <a:solidFill>
                        <a:prstClr val="black"/>
                      </a:solidFill>
                      <a:latin typeface="+mj-ea"/>
                      <a:ea typeface="+mj-ea"/>
                    </a:rPr>
                    <a:t>유사한 벡터들을 빠르게 </a:t>
                  </a:r>
                  <a:r>
                    <a:rPr lang="ko-KR" altLang="en-US" sz="1050" dirty="0">
                      <a:solidFill>
                        <a:prstClr val="black"/>
                      </a:solidFill>
                    </a:rPr>
                    <a:t>찾아주는 라이브러리</a:t>
                  </a:r>
                  <a:endParaRPr lang="ko-KR" altLang="en-US" sz="1200" dirty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A39996-7547-437F-8A7C-CF5189BAA8C1}"/>
                  </a:ext>
                </a:extLst>
              </p:cNvPr>
              <p:cNvSpPr txBox="1"/>
              <p:nvPr/>
            </p:nvSpPr>
            <p:spPr>
              <a:xfrm>
                <a:off x="8793697" y="2180131"/>
                <a:ext cx="721778" cy="246221"/>
              </a:xfrm>
              <a:prstGeom prst="rect">
                <a:avLst/>
              </a:prstGeom>
              <a:solidFill>
                <a:schemeClr val="tx1">
                  <a:alpha val="76000"/>
                </a:schemeClr>
              </a:solidFill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  <a:latin typeface="+mj-ea"/>
                    <a:ea typeface="+mj-ea"/>
                  </a:rPr>
                  <a:t>Annoy</a:t>
                </a:r>
                <a:endParaRPr lang="ko-KR" altLang="en-US" sz="16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5D42727-154B-4816-9F73-1E76692A9B48}"/>
              </a:ext>
            </a:extLst>
          </p:cNvPr>
          <p:cNvGrpSpPr/>
          <p:nvPr/>
        </p:nvGrpSpPr>
        <p:grpSpPr>
          <a:xfrm>
            <a:off x="1308981" y="3308338"/>
            <a:ext cx="9313887" cy="2802317"/>
            <a:chOff x="1308981" y="3308338"/>
            <a:chExt cx="9313887" cy="2802317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3EEDEF04-44D8-4EF2-9A4B-E996B78893B8}"/>
                </a:ext>
              </a:extLst>
            </p:cNvPr>
            <p:cNvSpPr/>
            <p:nvPr/>
          </p:nvSpPr>
          <p:spPr>
            <a:xfrm>
              <a:off x="7141613" y="5176564"/>
              <a:ext cx="1667343" cy="93409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CBBDD47-2318-4AC0-A5FC-89CD2645C620}"/>
                </a:ext>
              </a:extLst>
            </p:cNvPr>
            <p:cNvSpPr txBox="1"/>
            <p:nvPr/>
          </p:nvSpPr>
          <p:spPr>
            <a:xfrm>
              <a:off x="7358026" y="5489721"/>
              <a:ext cx="123451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j-ea"/>
                  <a:ea typeface="+mj-ea"/>
                </a:rPr>
                <a:t>SBERT </a:t>
              </a:r>
              <a:r>
                <a:rPr lang="ko-KR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모델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EED2FBAD-F64E-4248-BD97-897CE4C30608}"/>
                </a:ext>
              </a:extLst>
            </p:cNvPr>
            <p:cNvSpPr/>
            <p:nvPr/>
          </p:nvSpPr>
          <p:spPr>
            <a:xfrm>
              <a:off x="2907675" y="4242473"/>
              <a:ext cx="1643695" cy="934091"/>
            </a:xfrm>
            <a:prstGeom prst="roundRect">
              <a:avLst/>
            </a:prstGeom>
            <a:solidFill>
              <a:srgbClr val="E6E8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+mj-ea"/>
                  <a:ea typeface="+mj-ea"/>
                </a:rPr>
                <a:t>Searching</a:t>
              </a:r>
              <a:endParaRPr lang="ko-KR" altLang="en-US" sz="1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9273C5B-9B88-4B87-8A20-87E1A1E07B8F}"/>
                </a:ext>
              </a:extLst>
            </p:cNvPr>
            <p:cNvSpPr/>
            <p:nvPr/>
          </p:nvSpPr>
          <p:spPr>
            <a:xfrm>
              <a:off x="1308981" y="4389617"/>
              <a:ext cx="1135515" cy="639802"/>
            </a:xfrm>
            <a:prstGeom prst="roundRect">
              <a:avLst/>
            </a:prstGeom>
            <a:solidFill>
              <a:srgbClr val="FF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j-ea"/>
                  <a:ea typeface="+mj-ea"/>
                </a:rPr>
                <a:t>Song</a:t>
              </a:r>
              <a:endParaRPr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2" name="원통형 61">
              <a:extLst>
                <a:ext uri="{FF2B5EF4-FFF2-40B4-BE49-F238E27FC236}">
                  <a16:creationId xmlns:a16="http://schemas.microsoft.com/office/drawing/2014/main" id="{4551ED98-AD42-4270-905B-7DFA79CA8449}"/>
                </a:ext>
              </a:extLst>
            </p:cNvPr>
            <p:cNvSpPr/>
            <p:nvPr/>
          </p:nvSpPr>
          <p:spPr>
            <a:xfrm>
              <a:off x="7181028" y="3308338"/>
              <a:ext cx="1565663" cy="934135"/>
            </a:xfrm>
            <a:prstGeom prst="can">
              <a:avLst/>
            </a:prstGeom>
            <a:solidFill>
              <a:srgbClr val="FAD2E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677C17D-0D98-45AA-A274-829F4780CCD3}"/>
                </a:ext>
              </a:extLst>
            </p:cNvPr>
            <p:cNvSpPr txBox="1"/>
            <p:nvPr/>
          </p:nvSpPr>
          <p:spPr>
            <a:xfrm>
              <a:off x="7355355" y="3692443"/>
              <a:ext cx="1217008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latin typeface="+mj-ea"/>
                  <a:ea typeface="+mj-ea"/>
                </a:rPr>
                <a:t>Annoy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A03120B4-33FB-40CE-B0A9-A609A0C7D93B}"/>
                </a:ext>
              </a:extLst>
            </p:cNvPr>
            <p:cNvSpPr/>
            <p:nvPr/>
          </p:nvSpPr>
          <p:spPr>
            <a:xfrm>
              <a:off x="9297378" y="4000221"/>
              <a:ext cx="1325490" cy="141859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+mj-ea"/>
                  <a:ea typeface="+mj-ea"/>
                </a:rPr>
                <a:t>유사노래</a:t>
              </a:r>
              <a:endParaRPr lang="en-US" altLang="ko-KR" sz="1400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+mj-ea"/>
                  <a:ea typeface="+mj-ea"/>
                </a:rPr>
                <a:t>List</a:t>
              </a:r>
              <a:endParaRPr lang="ko-KR" altLang="en-US" sz="1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0A8CE13-E20E-4EF9-BBBD-A71AFE05ADA2}"/>
                </a:ext>
              </a:extLst>
            </p:cNvPr>
            <p:cNvCxnSpPr>
              <a:stCxn id="46" idx="3"/>
              <a:endCxn id="45" idx="1"/>
            </p:cNvCxnSpPr>
            <p:nvPr/>
          </p:nvCxnSpPr>
          <p:spPr>
            <a:xfrm>
              <a:off x="2444496" y="4709518"/>
              <a:ext cx="463179" cy="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8F0BD89E-B541-4294-B176-89D1365A018B}"/>
                </a:ext>
              </a:extLst>
            </p:cNvPr>
            <p:cNvCxnSpPr>
              <a:stCxn id="45" idx="3"/>
              <a:endCxn id="60" idx="2"/>
            </p:cNvCxnSpPr>
            <p:nvPr/>
          </p:nvCxnSpPr>
          <p:spPr>
            <a:xfrm>
              <a:off x="4551370" y="4709519"/>
              <a:ext cx="463179" cy="22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019573FE-38EE-4A35-AE05-B40B7C355F26}"/>
                </a:ext>
              </a:extLst>
            </p:cNvPr>
            <p:cNvCxnSpPr>
              <a:stCxn id="60" idx="4"/>
              <a:endCxn id="62" idx="2"/>
            </p:cNvCxnSpPr>
            <p:nvPr/>
          </p:nvCxnSpPr>
          <p:spPr>
            <a:xfrm flipV="1">
              <a:off x="6580212" y="3775406"/>
              <a:ext cx="600816" cy="934135"/>
            </a:xfrm>
            <a:prstGeom prst="bentConnector3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02EDF4E0-E40A-4A93-ABC7-C185CAE1B122}"/>
                </a:ext>
              </a:extLst>
            </p:cNvPr>
            <p:cNvCxnSpPr>
              <a:stCxn id="60" idx="4"/>
              <a:endCxn id="65" idx="1"/>
            </p:cNvCxnSpPr>
            <p:nvPr/>
          </p:nvCxnSpPr>
          <p:spPr>
            <a:xfrm>
              <a:off x="6580212" y="4709541"/>
              <a:ext cx="561401" cy="934069"/>
            </a:xfrm>
            <a:prstGeom prst="bentConnector3">
              <a:avLst>
                <a:gd name="adj1" fmla="val 53393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5B394CB9-97D7-4702-A3FF-F4D67FD93425}"/>
                </a:ext>
              </a:extLst>
            </p:cNvPr>
            <p:cNvGrpSpPr/>
            <p:nvPr/>
          </p:nvGrpSpPr>
          <p:grpSpPr>
            <a:xfrm>
              <a:off x="5014549" y="4242473"/>
              <a:ext cx="1565663" cy="934135"/>
              <a:chOff x="4957460" y="2961932"/>
              <a:chExt cx="1565663" cy="934135"/>
            </a:xfrm>
          </p:grpSpPr>
          <p:sp>
            <p:nvSpPr>
              <p:cNvPr id="60" name="원통형 59">
                <a:extLst>
                  <a:ext uri="{FF2B5EF4-FFF2-40B4-BE49-F238E27FC236}">
                    <a16:creationId xmlns:a16="http://schemas.microsoft.com/office/drawing/2014/main" id="{177D637F-0DB4-4C07-9D47-D3F41EBBFB28}"/>
                  </a:ext>
                </a:extLst>
              </p:cNvPr>
              <p:cNvSpPr/>
              <p:nvPr/>
            </p:nvSpPr>
            <p:spPr>
              <a:xfrm>
                <a:off x="4957460" y="2961932"/>
                <a:ext cx="1565663" cy="934135"/>
              </a:xfrm>
              <a:prstGeom prst="can">
                <a:avLst/>
              </a:prstGeom>
              <a:solidFill>
                <a:srgbClr val="FFDF3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ko-KR" altLang="en-US" sz="1400">
                  <a:latin typeface="+mj-ea"/>
                  <a:ea typeface="+mj-ea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99FA45A-F56B-464B-B299-FA685C269A60}"/>
                  </a:ext>
                </a:extLst>
              </p:cNvPr>
              <p:cNvSpPr txBox="1"/>
              <p:nvPr/>
            </p:nvSpPr>
            <p:spPr>
              <a:xfrm>
                <a:off x="5063846" y="3338455"/>
                <a:ext cx="1352890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노래 </a:t>
                </a:r>
                <a:r>
                  <a:rPr lang="en-US" altLang="ko-KR" sz="1400" dirty="0">
                    <a:latin typeface="+mj-ea"/>
                    <a:ea typeface="+mj-ea"/>
                  </a:rPr>
                  <a:t>DB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280D13F-4FD0-4736-9851-48E185660A09}"/>
                </a:ext>
              </a:extLst>
            </p:cNvPr>
            <p:cNvSpPr txBox="1"/>
            <p:nvPr/>
          </p:nvSpPr>
          <p:spPr>
            <a:xfrm>
              <a:off x="5016903" y="3956198"/>
              <a:ext cx="1565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+mj-ea"/>
                  <a:ea typeface="+mj-ea"/>
                </a:rPr>
                <a:t>곡이 </a:t>
              </a:r>
              <a:r>
                <a:rPr lang="en-US" altLang="ko-KR" sz="1000" dirty="0">
                  <a:latin typeface="+mj-ea"/>
                  <a:ea typeface="+mj-ea"/>
                </a:rPr>
                <a:t>DB</a:t>
              </a:r>
              <a:r>
                <a:rPr lang="ko-KR" altLang="en-US" sz="1000" dirty="0">
                  <a:latin typeface="+mj-ea"/>
                  <a:ea typeface="+mj-ea"/>
                </a:rPr>
                <a:t>에 존재합니까</a:t>
              </a:r>
              <a:r>
                <a:rPr lang="en-US" altLang="ko-KR" sz="1000" dirty="0">
                  <a:latin typeface="+mj-ea"/>
                  <a:ea typeface="+mj-ea"/>
                </a:rPr>
                <a:t>?</a:t>
              </a:r>
              <a:endParaRPr lang="ko-KR" altLang="en-US" sz="1000" dirty="0">
                <a:latin typeface="+mj-ea"/>
                <a:ea typeface="+mj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7108D1C-FAB3-4FC0-BDD7-1CF5959E7D20}"/>
                </a:ext>
              </a:extLst>
            </p:cNvPr>
            <p:cNvSpPr txBox="1"/>
            <p:nvPr/>
          </p:nvSpPr>
          <p:spPr>
            <a:xfrm>
              <a:off x="6507169" y="3630888"/>
              <a:ext cx="4533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+mj-ea"/>
                  <a:ea typeface="+mj-ea"/>
                </a:rPr>
                <a:t>Yes</a:t>
              </a:r>
              <a:endParaRPr lang="ko-KR" altLang="en-US" sz="1000" dirty="0">
                <a:latin typeface="+mj-ea"/>
                <a:ea typeface="+mj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A2CD656-6D94-4B96-933F-00848A042B7D}"/>
                </a:ext>
              </a:extLst>
            </p:cNvPr>
            <p:cNvSpPr txBox="1"/>
            <p:nvPr/>
          </p:nvSpPr>
          <p:spPr>
            <a:xfrm>
              <a:off x="6507169" y="5428583"/>
              <a:ext cx="4533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+mj-ea"/>
                  <a:ea typeface="+mj-ea"/>
                </a:rPr>
                <a:t>No</a:t>
              </a:r>
              <a:endParaRPr lang="ko-KR" altLang="en-US" sz="1000" dirty="0">
                <a:latin typeface="+mj-ea"/>
                <a:ea typeface="+mj-ea"/>
              </a:endParaRPr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B065F1F8-5D5F-4BC5-8442-A43299540448}"/>
                </a:ext>
              </a:extLst>
            </p:cNvPr>
            <p:cNvCxnSpPr>
              <a:cxnSpLocks/>
              <a:stCxn id="62" idx="4"/>
              <a:endCxn id="48" idx="1"/>
            </p:cNvCxnSpPr>
            <p:nvPr/>
          </p:nvCxnSpPr>
          <p:spPr>
            <a:xfrm>
              <a:off x="8746691" y="3775406"/>
              <a:ext cx="550687" cy="934112"/>
            </a:xfrm>
            <a:prstGeom prst="bentConnector3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1884526A-CB3C-4151-B3E7-0676BB48861B}"/>
                </a:ext>
              </a:extLst>
            </p:cNvPr>
            <p:cNvCxnSpPr>
              <a:stCxn id="65" idx="0"/>
              <a:endCxn id="62" idx="3"/>
            </p:cNvCxnSpPr>
            <p:nvPr/>
          </p:nvCxnSpPr>
          <p:spPr>
            <a:xfrm flipH="1" flipV="1">
              <a:off x="7963860" y="4242473"/>
              <a:ext cx="11425" cy="93409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374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00EC5B-FE69-4B42-80E0-E9B58F765E37}"/>
              </a:ext>
            </a:extLst>
          </p:cNvPr>
          <p:cNvSpPr txBox="1"/>
          <p:nvPr/>
        </p:nvSpPr>
        <p:spPr>
          <a:xfrm>
            <a:off x="335220" y="638495"/>
            <a:ext cx="819105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  <a:cs typeface="KoPubWorld돋움체 Bold" panose="00000800000000000000" pitchFamily="2" charset="-127"/>
              </a:rPr>
              <a:t>◆ </a:t>
            </a:r>
            <a:r>
              <a:rPr lang="ko-KR" altLang="en-US" sz="3200" dirty="0">
                <a:latin typeface="+mj-ea"/>
                <a:ea typeface="+mj-ea"/>
                <a:cs typeface="KoPubWorld돋움체 Light" panose="00000300000000000000" pitchFamily="2" charset="-127"/>
              </a:rPr>
              <a:t>데이터 수집 및 </a:t>
            </a:r>
            <a:r>
              <a:rPr lang="ko-KR" altLang="en-US" sz="3200" dirty="0" err="1">
                <a:latin typeface="+mj-ea"/>
                <a:ea typeface="+mj-ea"/>
                <a:cs typeface="KoPubWorld돋움체 Light" panose="00000300000000000000" pitchFamily="2" charset="-127"/>
              </a:rPr>
              <a:t>전처리</a:t>
            </a:r>
            <a:endParaRPr lang="ko-KR" altLang="en-US" sz="3200" dirty="0">
              <a:latin typeface="+mj-ea"/>
              <a:ea typeface="+mj-ea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8DF1B-A10C-4D2D-8D66-7EA573E684F0}"/>
              </a:ext>
            </a:extLst>
          </p:cNvPr>
          <p:cNvSpPr txBox="1"/>
          <p:nvPr/>
        </p:nvSpPr>
        <p:spPr>
          <a:xfrm>
            <a:off x="489467" y="330718"/>
            <a:ext cx="19511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 latinLnBrk="0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02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과정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수행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C4F80-6C3D-45D5-8ABB-11A3309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11</a:t>
            </a:fld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2A15D67-CAB8-4A6F-873B-9CDA5B11FAB7}"/>
              </a:ext>
            </a:extLst>
          </p:cNvPr>
          <p:cNvCxnSpPr>
            <a:cxnSpLocks/>
          </p:cNvCxnSpPr>
          <p:nvPr/>
        </p:nvCxnSpPr>
        <p:spPr>
          <a:xfrm>
            <a:off x="904705" y="1178833"/>
            <a:ext cx="35212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2357049-F1E5-4105-BC25-0117944A9645}"/>
              </a:ext>
            </a:extLst>
          </p:cNvPr>
          <p:cNvSpPr txBox="1"/>
          <p:nvPr/>
        </p:nvSpPr>
        <p:spPr>
          <a:xfrm>
            <a:off x="1055688" y="1233267"/>
            <a:ext cx="5296963" cy="103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음원서비스 </a:t>
            </a:r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멜론</a:t>
            </a:r>
            <a:r>
              <a:rPr lang="en-US" altLang="ko-KR" sz="1400" dirty="0">
                <a:latin typeface="+mn-ea"/>
              </a:rPr>
              <a:t>’</a:t>
            </a:r>
            <a:r>
              <a:rPr lang="ko-KR" altLang="en-US" sz="1400" dirty="0">
                <a:latin typeface="+mn-ea"/>
              </a:rPr>
              <a:t>을 통해 데이터 </a:t>
            </a:r>
            <a:r>
              <a:rPr lang="ko-KR" altLang="en-US" sz="1400" dirty="0" err="1">
                <a:latin typeface="+mn-ea"/>
              </a:rPr>
              <a:t>크롤링</a:t>
            </a:r>
            <a:endParaRPr lang="en-US" altLang="ko-KR" sz="1400" dirty="0">
              <a:latin typeface="+mn-ea"/>
            </a:endParaRP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가사에 특수문자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띄어쓰기 제거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노래 데이터 항목 </a:t>
            </a:r>
            <a:r>
              <a:rPr lang="en-US" altLang="ko-KR" sz="1400" dirty="0">
                <a:latin typeface="+mn-ea"/>
              </a:rPr>
              <a:t>( </a:t>
            </a:r>
            <a:r>
              <a:rPr lang="ko-KR" altLang="en-US" sz="1400" dirty="0">
                <a:latin typeface="+mn-ea"/>
              </a:rPr>
              <a:t>제목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가수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발매일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장르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가사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커버 이미지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주소</a:t>
            </a:r>
            <a:r>
              <a:rPr lang="en-US" altLang="ko-KR" sz="1400" dirty="0">
                <a:latin typeface="+mn-ea"/>
              </a:rPr>
              <a:t> 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ED2FBAD-F64E-4248-BD97-897CE4C30608}"/>
              </a:ext>
            </a:extLst>
          </p:cNvPr>
          <p:cNvSpPr/>
          <p:nvPr/>
        </p:nvSpPr>
        <p:spPr>
          <a:xfrm>
            <a:off x="6213597" y="2511434"/>
            <a:ext cx="1948828" cy="11074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dirty="0">
                <a:latin typeface="+mj-ea"/>
                <a:ea typeface="+mj-ea"/>
              </a:rPr>
              <a:t>SBERT </a:t>
            </a:r>
            <a:r>
              <a:rPr lang="ko-KR" altLang="en-US" sz="1400" dirty="0">
                <a:latin typeface="+mj-ea"/>
                <a:ea typeface="+mj-ea"/>
              </a:rPr>
              <a:t>모델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B394CB9-97D7-4702-A3FF-F4D67FD93425}"/>
              </a:ext>
            </a:extLst>
          </p:cNvPr>
          <p:cNvGrpSpPr/>
          <p:nvPr/>
        </p:nvGrpSpPr>
        <p:grpSpPr>
          <a:xfrm>
            <a:off x="3779117" y="2593823"/>
            <a:ext cx="1565663" cy="934135"/>
            <a:chOff x="4570687" y="2731629"/>
            <a:chExt cx="1565663" cy="934135"/>
          </a:xfrm>
        </p:grpSpPr>
        <p:sp>
          <p:nvSpPr>
            <p:cNvPr id="60" name="원통형 59">
              <a:extLst>
                <a:ext uri="{FF2B5EF4-FFF2-40B4-BE49-F238E27FC236}">
                  <a16:creationId xmlns:a16="http://schemas.microsoft.com/office/drawing/2014/main" id="{177D637F-0DB4-4C07-9D47-D3F41EBBFB28}"/>
                </a:ext>
              </a:extLst>
            </p:cNvPr>
            <p:cNvSpPr/>
            <p:nvPr/>
          </p:nvSpPr>
          <p:spPr>
            <a:xfrm>
              <a:off x="4570687" y="2731629"/>
              <a:ext cx="1565663" cy="934135"/>
            </a:xfrm>
            <a:prstGeom prst="can">
              <a:avLst/>
            </a:prstGeom>
            <a:solidFill>
              <a:srgbClr val="FFDF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9FA45A-F56B-464B-B299-FA685C269A60}"/>
                </a:ext>
              </a:extLst>
            </p:cNvPr>
            <p:cNvSpPr txBox="1"/>
            <p:nvPr/>
          </p:nvSpPr>
          <p:spPr>
            <a:xfrm>
              <a:off x="4660647" y="3108152"/>
              <a:ext cx="1385742" cy="30777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latin typeface="+mj-ea"/>
                  <a:ea typeface="+mj-ea"/>
                </a:rPr>
                <a:t>노래 </a:t>
              </a:r>
              <a:r>
                <a:rPr lang="en-US" altLang="ko-KR" sz="1400" dirty="0">
                  <a:latin typeface="+mj-ea"/>
                  <a:ea typeface="+mj-ea"/>
                </a:rPr>
                <a:t>DB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D72F1D97-E306-4A80-B5FF-4706D1107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25" y="2781204"/>
            <a:ext cx="1841336" cy="532402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7488BAEB-BE64-44AE-880C-44BD8185E7E0}"/>
              </a:ext>
            </a:extLst>
          </p:cNvPr>
          <p:cNvGrpSpPr/>
          <p:nvPr/>
        </p:nvGrpSpPr>
        <p:grpSpPr>
          <a:xfrm>
            <a:off x="9065281" y="2411230"/>
            <a:ext cx="2116094" cy="1262542"/>
            <a:chOff x="5170008" y="1522330"/>
            <a:chExt cx="1565663" cy="934135"/>
          </a:xfrm>
          <a:solidFill>
            <a:srgbClr val="FAD2EB"/>
          </a:solidFill>
        </p:grpSpPr>
        <p:sp>
          <p:nvSpPr>
            <p:cNvPr id="39" name="원통형 38">
              <a:extLst>
                <a:ext uri="{FF2B5EF4-FFF2-40B4-BE49-F238E27FC236}">
                  <a16:creationId xmlns:a16="http://schemas.microsoft.com/office/drawing/2014/main" id="{C4D65CA5-27A0-409A-8F8F-E10E0F462E22}"/>
                </a:ext>
              </a:extLst>
            </p:cNvPr>
            <p:cNvSpPr/>
            <p:nvPr/>
          </p:nvSpPr>
          <p:spPr>
            <a:xfrm>
              <a:off x="5170008" y="1522330"/>
              <a:ext cx="1565663" cy="934135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716F85-F4E2-41C9-9FE7-2C774EEB31BD}"/>
                </a:ext>
              </a:extLst>
            </p:cNvPr>
            <p:cNvSpPr txBox="1"/>
            <p:nvPr/>
          </p:nvSpPr>
          <p:spPr>
            <a:xfrm>
              <a:off x="5344335" y="1898853"/>
              <a:ext cx="121700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latin typeface="+mj-ea"/>
                  <a:ea typeface="+mj-ea"/>
                </a:rPr>
                <a:t>Annoy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8BF8D77-4AB6-42CC-A287-A9DA7B37F0A6}"/>
              </a:ext>
            </a:extLst>
          </p:cNvPr>
          <p:cNvGrpSpPr/>
          <p:nvPr/>
        </p:nvGrpSpPr>
        <p:grpSpPr>
          <a:xfrm>
            <a:off x="2827385" y="2613657"/>
            <a:ext cx="784726" cy="609985"/>
            <a:chOff x="2871159" y="2953760"/>
            <a:chExt cx="784726" cy="609985"/>
          </a:xfrm>
        </p:grpSpPr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7D4C02FA-7C60-4E24-8C51-12DD47E78CCD}"/>
                </a:ext>
              </a:extLst>
            </p:cNvPr>
            <p:cNvSpPr/>
            <p:nvPr/>
          </p:nvSpPr>
          <p:spPr>
            <a:xfrm>
              <a:off x="3117697" y="3260227"/>
              <a:ext cx="242497" cy="303518"/>
            </a:xfrm>
            <a:prstGeom prst="chevron">
              <a:avLst>
                <a:gd name="adj" fmla="val 42144"/>
              </a:avLst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l" fontAlgn="base" latinLnBrk="0">
                <a:lnSpc>
                  <a:spcPct val="130000"/>
                </a:lnSpc>
              </a:pPr>
              <a:endParaRPr lang="ko-KR" altLang="en-US" sz="1400" kern="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280D13F-4FD0-4736-9851-48E185660A09}"/>
                </a:ext>
              </a:extLst>
            </p:cNvPr>
            <p:cNvSpPr txBox="1"/>
            <p:nvPr/>
          </p:nvSpPr>
          <p:spPr>
            <a:xfrm>
              <a:off x="2871159" y="2953760"/>
              <a:ext cx="784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+mj-ea"/>
                  <a:ea typeface="+mj-ea"/>
                </a:rPr>
                <a:t>노래 데이터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BCF400-51C2-4F92-AAC5-24BE96A47CCD}"/>
              </a:ext>
            </a:extLst>
          </p:cNvPr>
          <p:cNvGrpSpPr/>
          <p:nvPr/>
        </p:nvGrpSpPr>
        <p:grpSpPr>
          <a:xfrm>
            <a:off x="5428871" y="2649425"/>
            <a:ext cx="784726" cy="549739"/>
            <a:chOff x="5368637" y="3047853"/>
            <a:chExt cx="784726" cy="549739"/>
          </a:xfrm>
        </p:grpSpPr>
        <p:sp>
          <p:nvSpPr>
            <p:cNvPr id="42" name="화살표: 갈매기형 수장 41">
              <a:extLst>
                <a:ext uri="{FF2B5EF4-FFF2-40B4-BE49-F238E27FC236}">
                  <a16:creationId xmlns:a16="http://schemas.microsoft.com/office/drawing/2014/main" id="{9851E72A-C782-4B30-A0DD-A83CFAF421EE}"/>
                </a:ext>
              </a:extLst>
            </p:cNvPr>
            <p:cNvSpPr/>
            <p:nvPr/>
          </p:nvSpPr>
          <p:spPr>
            <a:xfrm>
              <a:off x="5625994" y="3294074"/>
              <a:ext cx="242497" cy="303518"/>
            </a:xfrm>
            <a:prstGeom prst="chevron">
              <a:avLst>
                <a:gd name="adj" fmla="val 42144"/>
              </a:avLst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l" fontAlgn="base" latinLnBrk="0">
                <a:lnSpc>
                  <a:spcPct val="130000"/>
                </a:lnSpc>
              </a:pPr>
              <a:endParaRPr lang="ko-KR" altLang="en-US" sz="1400" kern="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0052AA-FBF3-4D4A-9819-3FB55C580B90}"/>
                </a:ext>
              </a:extLst>
            </p:cNvPr>
            <p:cNvSpPr txBox="1"/>
            <p:nvPr/>
          </p:nvSpPr>
          <p:spPr>
            <a:xfrm>
              <a:off x="5368637" y="3047853"/>
              <a:ext cx="784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+mj-ea"/>
                  <a:ea typeface="+mj-ea"/>
                </a:rPr>
                <a:t>노래 가사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BA43296-9FE5-4A93-95F9-5B3DD8A9FA77}"/>
              </a:ext>
            </a:extLst>
          </p:cNvPr>
          <p:cNvGrpSpPr/>
          <p:nvPr/>
        </p:nvGrpSpPr>
        <p:grpSpPr>
          <a:xfrm>
            <a:off x="8190008" y="2673903"/>
            <a:ext cx="784726" cy="525261"/>
            <a:chOff x="8129706" y="3072331"/>
            <a:chExt cx="784726" cy="525261"/>
          </a:xfrm>
        </p:grpSpPr>
        <p:sp>
          <p:nvSpPr>
            <p:cNvPr id="43" name="화살표: 갈매기형 수장 42">
              <a:extLst>
                <a:ext uri="{FF2B5EF4-FFF2-40B4-BE49-F238E27FC236}">
                  <a16:creationId xmlns:a16="http://schemas.microsoft.com/office/drawing/2014/main" id="{1CF52C6E-2249-4079-90AC-092BC86C535C}"/>
                </a:ext>
              </a:extLst>
            </p:cNvPr>
            <p:cNvSpPr/>
            <p:nvPr/>
          </p:nvSpPr>
          <p:spPr>
            <a:xfrm>
              <a:off x="8400821" y="3294074"/>
              <a:ext cx="242497" cy="303518"/>
            </a:xfrm>
            <a:prstGeom prst="chevron">
              <a:avLst>
                <a:gd name="adj" fmla="val 42144"/>
              </a:avLst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l" fontAlgn="base" latinLnBrk="0">
                <a:lnSpc>
                  <a:spcPct val="130000"/>
                </a:lnSpc>
              </a:pPr>
              <a:endParaRPr lang="ko-KR" altLang="en-US" sz="1400" kern="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926355-0E6B-44D7-8E44-99BE5D4D52F7}"/>
                </a:ext>
              </a:extLst>
            </p:cNvPr>
            <p:cNvSpPr txBox="1"/>
            <p:nvPr/>
          </p:nvSpPr>
          <p:spPr>
            <a:xfrm>
              <a:off x="8129706" y="3072331"/>
              <a:ext cx="784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+mj-ea"/>
                  <a:ea typeface="+mj-ea"/>
                </a:rPr>
                <a:t>임베딩</a:t>
              </a:r>
              <a:r>
                <a:rPr lang="ko-KR" altLang="en-US" sz="1000" dirty="0">
                  <a:latin typeface="+mj-ea"/>
                  <a:ea typeface="+mj-ea"/>
                </a:rPr>
                <a:t> 값</a:t>
              </a:r>
            </a:p>
          </p:txBody>
        </p:sp>
      </p:grpSp>
      <p:sp>
        <p:nvSpPr>
          <p:cNvPr id="29" name="Google Shape;2270;p100">
            <a:extLst>
              <a:ext uri="{FF2B5EF4-FFF2-40B4-BE49-F238E27FC236}">
                <a16:creationId xmlns:a16="http://schemas.microsoft.com/office/drawing/2014/main" id="{A1ADB02D-4493-494C-9AAC-BF03F26FF89E}"/>
              </a:ext>
            </a:extLst>
          </p:cNvPr>
          <p:cNvSpPr/>
          <p:nvPr/>
        </p:nvSpPr>
        <p:spPr>
          <a:xfrm flipV="1">
            <a:off x="8557140" y="5011515"/>
            <a:ext cx="211995" cy="257583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028F734-7CCD-4520-87CE-9E44FE03A562}"/>
              </a:ext>
            </a:extLst>
          </p:cNvPr>
          <p:cNvGrpSpPr/>
          <p:nvPr/>
        </p:nvGrpSpPr>
        <p:grpSpPr>
          <a:xfrm>
            <a:off x="6563503" y="3897975"/>
            <a:ext cx="1835007" cy="2301721"/>
            <a:chOff x="6375542" y="3819811"/>
            <a:chExt cx="1835007" cy="230172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979C278-45B2-480A-BF1B-08FFF3E29A53}"/>
                </a:ext>
              </a:extLst>
            </p:cNvPr>
            <p:cNvSpPr/>
            <p:nvPr/>
          </p:nvSpPr>
          <p:spPr>
            <a:xfrm>
              <a:off x="6375542" y="3819811"/>
              <a:ext cx="1835007" cy="2301721"/>
            </a:xfrm>
            <a:prstGeom prst="rect">
              <a:avLst/>
            </a:prstGeom>
            <a:blipFill dpi="0" rotWithShape="1">
              <a:blip r:embed="rId4">
                <a:alphaModFix amt="34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 wrap="square" rtlCol="0" anchor="ctr">
              <a:spAutoFit/>
            </a:bodyPr>
            <a:lstStyle/>
            <a:p>
              <a:pPr algn="l" fontAlgn="base" latinLnBrk="0">
                <a:lnSpc>
                  <a:spcPct val="130000"/>
                </a:lnSpc>
              </a:pPr>
              <a:endParaRPr lang="ko-KR" altLang="en-US" sz="1400" kern="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B1AD44-14AB-4BD1-B42A-12B5A097C0FE}"/>
                </a:ext>
              </a:extLst>
            </p:cNvPr>
            <p:cNvSpPr txBox="1"/>
            <p:nvPr/>
          </p:nvSpPr>
          <p:spPr>
            <a:xfrm>
              <a:off x="6470085" y="4127001"/>
              <a:ext cx="1645920" cy="189282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900" dirty="0"/>
                <a:t>이 노래는 </a:t>
              </a:r>
              <a:r>
                <a:rPr lang="en-US" altLang="ko-KR" sz="900" dirty="0"/>
                <a:t>it's about you baby</a:t>
              </a:r>
            </a:p>
            <a:p>
              <a:pPr algn="ctr"/>
              <a:r>
                <a:rPr lang="en-US" altLang="ko-KR" sz="900" dirty="0"/>
                <a:t>Only you</a:t>
              </a:r>
            </a:p>
            <a:p>
              <a:pPr algn="ctr"/>
              <a:r>
                <a:rPr lang="en-US" altLang="ko-KR" sz="900" dirty="0"/>
                <a:t>You </a:t>
              </a:r>
              <a:r>
                <a:rPr lang="en-US" altLang="ko-KR" sz="900" dirty="0" err="1"/>
                <a:t>you</a:t>
              </a:r>
              <a:r>
                <a:rPr lang="en-US" altLang="ko-KR" sz="900" dirty="0"/>
                <a:t> </a:t>
              </a:r>
              <a:r>
                <a:rPr lang="en-US" altLang="ko-KR" sz="900" dirty="0" err="1"/>
                <a:t>you</a:t>
              </a:r>
              <a:endParaRPr lang="en-US" altLang="ko-KR" sz="900" dirty="0"/>
            </a:p>
            <a:p>
              <a:pPr algn="ctr"/>
              <a:r>
                <a:rPr lang="en-US" altLang="ko-KR" sz="900" dirty="0"/>
                <a:t>You </a:t>
              </a:r>
              <a:r>
                <a:rPr lang="en-US" altLang="ko-KR" sz="900" dirty="0" err="1"/>
                <a:t>you</a:t>
              </a:r>
              <a:r>
                <a:rPr lang="en-US" altLang="ko-KR" sz="900" dirty="0"/>
                <a:t> </a:t>
              </a:r>
              <a:r>
                <a:rPr lang="en-US" altLang="ko-KR" sz="900" dirty="0" err="1"/>
                <a:t>you</a:t>
              </a:r>
              <a:r>
                <a:rPr lang="en-US" altLang="ko-KR" sz="900" dirty="0"/>
                <a:t> </a:t>
              </a:r>
              <a:r>
                <a:rPr lang="en-US" altLang="ko-KR" sz="900" dirty="0" err="1"/>
                <a:t>you</a:t>
              </a:r>
              <a:endParaRPr lang="en-US" altLang="ko-KR" sz="900" dirty="0"/>
            </a:p>
            <a:p>
              <a:pPr algn="ctr"/>
              <a:endParaRPr lang="en-US" altLang="ko-KR" sz="900" dirty="0"/>
            </a:p>
            <a:p>
              <a:pPr algn="ctr"/>
              <a:r>
                <a:rPr lang="ko-KR" altLang="en-US" sz="900" dirty="0"/>
                <a:t>내가 힘들 때</a:t>
              </a:r>
            </a:p>
            <a:p>
              <a:pPr algn="ctr"/>
              <a:r>
                <a:rPr lang="ko-KR" altLang="en-US" sz="900" dirty="0"/>
                <a:t>울 것 같을 때</a:t>
              </a:r>
            </a:p>
            <a:p>
              <a:pPr algn="ctr"/>
              <a:r>
                <a:rPr lang="ko-KR" altLang="en-US" sz="900" dirty="0"/>
                <a:t>기운도 이젠</a:t>
              </a:r>
            </a:p>
            <a:p>
              <a:pPr algn="ctr"/>
              <a:r>
                <a:rPr lang="ko-KR" altLang="en-US" sz="900" dirty="0"/>
                <a:t>나지 않을 때</a:t>
              </a:r>
            </a:p>
            <a:p>
              <a:pPr algn="ctr"/>
              <a:r>
                <a:rPr lang="en-US" altLang="ko-KR" sz="900" dirty="0"/>
                <a:t>It's you </a:t>
              </a:r>
              <a:r>
                <a:rPr lang="ko-KR" altLang="en-US" sz="900" dirty="0"/>
                <a:t>날 걱정하네</a:t>
              </a:r>
            </a:p>
            <a:p>
              <a:pPr algn="ctr"/>
              <a:r>
                <a:rPr lang="en-US" altLang="ko-KR" sz="900" dirty="0"/>
                <a:t>It's you </a:t>
              </a:r>
              <a:r>
                <a:rPr lang="ko-KR" altLang="en-US" sz="900" dirty="0"/>
                <a:t>날 </a:t>
              </a:r>
              <a:r>
                <a:rPr lang="ko-KR" altLang="en-US" sz="900" dirty="0" err="1"/>
                <a:t>웃게하네</a:t>
              </a:r>
              <a:endParaRPr lang="ko-KR" altLang="en-US" sz="900" dirty="0"/>
            </a:p>
            <a:p>
              <a:pPr algn="ctr"/>
              <a:r>
                <a:rPr lang="ko-KR" altLang="en-US" sz="900" dirty="0"/>
                <a:t>말 안 해도 돼</a:t>
              </a:r>
            </a:p>
            <a:p>
              <a:pPr algn="ctr"/>
              <a:r>
                <a:rPr lang="en-US" altLang="ko-KR" sz="900" dirty="0"/>
                <a:t>Boy what do you say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A7A875-240B-4E44-84C0-6F3F4D5D8CF7}"/>
                </a:ext>
              </a:extLst>
            </p:cNvPr>
            <p:cNvSpPr txBox="1"/>
            <p:nvPr/>
          </p:nvSpPr>
          <p:spPr>
            <a:xfrm>
              <a:off x="6900682" y="3935716"/>
              <a:ext cx="784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+mj-ea"/>
                  <a:ea typeface="+mj-ea"/>
                </a:rPr>
                <a:t>노래 가사</a:t>
              </a:r>
            </a:p>
          </p:txBody>
        </p:sp>
      </p:grpSp>
      <p:sp>
        <p:nvSpPr>
          <p:cNvPr id="27" name="Google Shape;2270;p100">
            <a:extLst>
              <a:ext uri="{FF2B5EF4-FFF2-40B4-BE49-F238E27FC236}">
                <a16:creationId xmlns:a16="http://schemas.microsoft.com/office/drawing/2014/main" id="{04AB752D-7671-4CD0-A1C7-E75D39F9269A}"/>
              </a:ext>
            </a:extLst>
          </p:cNvPr>
          <p:cNvSpPr/>
          <p:nvPr/>
        </p:nvSpPr>
        <p:spPr>
          <a:xfrm>
            <a:off x="3382248" y="5001832"/>
            <a:ext cx="228627" cy="276948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6A0CD14-E6FD-4D5B-B0AD-3D616C564B94}"/>
              </a:ext>
            </a:extLst>
          </p:cNvPr>
          <p:cNvGrpSpPr/>
          <p:nvPr/>
        </p:nvGrpSpPr>
        <p:grpSpPr>
          <a:xfrm>
            <a:off x="1055688" y="4316816"/>
            <a:ext cx="2167930" cy="1464038"/>
            <a:chOff x="1148143" y="4316816"/>
            <a:chExt cx="2167930" cy="146403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A7F6C07-A0DF-4BCD-BF0A-FF2CE7FD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562" y="4518312"/>
              <a:ext cx="2114511" cy="126254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F1603F-79A7-435C-8A33-C043C4AF43DC}"/>
                </a:ext>
              </a:extLst>
            </p:cNvPr>
            <p:cNvSpPr txBox="1"/>
            <p:nvPr/>
          </p:nvSpPr>
          <p:spPr>
            <a:xfrm>
              <a:off x="1148143" y="4316816"/>
              <a:ext cx="784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+mj-ea"/>
                  <a:ea typeface="+mj-ea"/>
                </a:rPr>
                <a:t>노래 데이터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E549704-4B96-4E2B-BFEC-97414EAE53BC}"/>
              </a:ext>
            </a:extLst>
          </p:cNvPr>
          <p:cNvSpPr txBox="1"/>
          <p:nvPr/>
        </p:nvSpPr>
        <p:spPr>
          <a:xfrm>
            <a:off x="9593447" y="3819811"/>
            <a:ext cx="784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+mj-ea"/>
                <a:ea typeface="+mj-ea"/>
              </a:rPr>
              <a:t>임베딩</a:t>
            </a:r>
            <a:r>
              <a:rPr lang="ko-KR" altLang="en-US" sz="1000" dirty="0">
                <a:latin typeface="+mj-ea"/>
                <a:ea typeface="+mj-ea"/>
              </a:rPr>
              <a:t> 값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38452DD-E6BA-4BF7-A7EA-F98726EBF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14080"/>
              </p:ext>
            </p:extLst>
          </p:nvPr>
        </p:nvGraphicFramePr>
        <p:xfrm>
          <a:off x="3769505" y="3977244"/>
          <a:ext cx="2248111" cy="21431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33833">
                  <a:extLst>
                    <a:ext uri="{9D8B030D-6E8A-4147-A177-3AD203B41FA5}">
                      <a16:colId xmlns:a16="http://schemas.microsoft.com/office/drawing/2014/main" val="3693968548"/>
                    </a:ext>
                  </a:extLst>
                </a:gridCol>
                <a:gridCol w="1514278">
                  <a:extLst>
                    <a:ext uri="{9D8B030D-6E8A-4147-A177-3AD203B41FA5}">
                      <a16:colId xmlns:a16="http://schemas.microsoft.com/office/drawing/2014/main" val="2760135584"/>
                    </a:ext>
                  </a:extLst>
                </a:gridCol>
              </a:tblGrid>
              <a:tr h="210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칼럼명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268112"/>
                  </a:ext>
                </a:extLst>
              </a:tr>
              <a:tr h="210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id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777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981409"/>
                  </a:ext>
                </a:extLst>
              </a:tr>
              <a:tr h="210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OMG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1488462"/>
                  </a:ext>
                </a:extLst>
              </a:tr>
              <a:tr h="210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/>
                        <a:t>NewJeans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951044"/>
                  </a:ext>
                </a:extLst>
              </a:tr>
              <a:tr h="210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발매일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23.01.02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9174954"/>
                  </a:ext>
                </a:extLst>
              </a:tr>
              <a:tr h="210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장르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9516105"/>
                  </a:ext>
                </a:extLst>
              </a:tr>
              <a:tr h="357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가사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이 노래는 </a:t>
                      </a:r>
                      <a:r>
                        <a:rPr lang="en-US" altLang="ko-KR" sz="900" dirty="0"/>
                        <a:t>it’s about you baby…”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2264826"/>
                  </a:ext>
                </a:extLst>
              </a:tr>
              <a:tr h="405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커버 이미지 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https://melon.co.kr/cm/album/images/~~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15257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4D1F699F-22DE-4443-8FC7-8A498E7F6B60}"/>
              </a:ext>
            </a:extLst>
          </p:cNvPr>
          <p:cNvSpPr txBox="1"/>
          <p:nvPr/>
        </p:nvSpPr>
        <p:spPr>
          <a:xfrm>
            <a:off x="4395449" y="3756604"/>
            <a:ext cx="996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j-ea"/>
                <a:ea typeface="+mj-ea"/>
              </a:rPr>
              <a:t>DB</a:t>
            </a:r>
            <a:r>
              <a:rPr lang="ko-KR" altLang="en-US" sz="1000" dirty="0">
                <a:latin typeface="+mj-ea"/>
                <a:ea typeface="+mj-ea"/>
              </a:rPr>
              <a:t>내 데이터</a:t>
            </a: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6D270807-3467-4895-9A9C-37164EED1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09607"/>
              </p:ext>
            </p:extLst>
          </p:nvPr>
        </p:nvGraphicFramePr>
        <p:xfrm>
          <a:off x="8927763" y="4024047"/>
          <a:ext cx="2116095" cy="20495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59760">
                  <a:extLst>
                    <a:ext uri="{9D8B030D-6E8A-4147-A177-3AD203B41FA5}">
                      <a16:colId xmlns:a16="http://schemas.microsoft.com/office/drawing/2014/main" val="3693968548"/>
                    </a:ext>
                  </a:extLst>
                </a:gridCol>
                <a:gridCol w="1456335">
                  <a:extLst>
                    <a:ext uri="{9D8B030D-6E8A-4147-A177-3AD203B41FA5}">
                      <a16:colId xmlns:a16="http://schemas.microsoft.com/office/drawing/2014/main" val="2760135584"/>
                    </a:ext>
                  </a:extLst>
                </a:gridCol>
              </a:tblGrid>
              <a:tr h="150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칼럼명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268112"/>
                  </a:ext>
                </a:extLst>
              </a:tr>
              <a:tr h="150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id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777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981409"/>
                  </a:ext>
                </a:extLst>
              </a:tr>
              <a:tr h="1592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vector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kern="1200" dirty="0">
                          <a:effectLst/>
                        </a:rPr>
                        <a:t>[-4.20372903e-01, </a:t>
                      </a:r>
                    </a:p>
                    <a:p>
                      <a:pPr algn="ctr"/>
                      <a:r>
                        <a:rPr lang="en-US" altLang="ko-KR" sz="900" kern="1200" dirty="0">
                          <a:effectLst/>
                        </a:rPr>
                        <a:t>-7.88039029e-01, </a:t>
                      </a:r>
                    </a:p>
                    <a:p>
                      <a:pPr algn="ctr"/>
                      <a:r>
                        <a:rPr lang="en-US" altLang="ko-KR" sz="900" kern="1200" dirty="0">
                          <a:effectLst/>
                        </a:rPr>
                        <a:t>-5.03567040e-01, </a:t>
                      </a:r>
                    </a:p>
                    <a:p>
                      <a:pPr algn="ctr"/>
                      <a:r>
                        <a:rPr lang="en-US" altLang="ko-KR" sz="900" kern="1200" dirty="0">
                          <a:effectLst/>
                        </a:rPr>
                        <a:t>-1.53698802e-01,</a:t>
                      </a:r>
                    </a:p>
                    <a:p>
                      <a:pPr algn="ctr"/>
                      <a:r>
                        <a:rPr lang="en-US" altLang="ko-KR" sz="900" kern="1200" dirty="0">
                          <a:effectLst/>
                        </a:rPr>
                        <a:t>2.92355061e-01, </a:t>
                      </a:r>
                    </a:p>
                    <a:p>
                      <a:pPr algn="ctr"/>
                      <a:r>
                        <a:rPr lang="en-US" altLang="ko-KR" sz="900" kern="1200" dirty="0">
                          <a:effectLst/>
                        </a:rPr>
                        <a:t>-2.36210182e-01,</a:t>
                      </a:r>
                    </a:p>
                    <a:p>
                      <a:pPr algn="ctr"/>
                      <a:r>
                        <a:rPr lang="en-US" altLang="ko-KR" sz="900" kern="1200" dirty="0">
                          <a:effectLst/>
                        </a:rPr>
                        <a:t>…, </a:t>
                      </a:r>
                    </a:p>
                    <a:p>
                      <a:pPr algn="ctr"/>
                      <a:r>
                        <a:rPr lang="en-US" altLang="ko-KR" sz="900" kern="1200" dirty="0">
                          <a:effectLst/>
                        </a:rPr>
                        <a:t>-4.33267474e-01 ]</a:t>
                      </a:r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1488462"/>
                  </a:ext>
                </a:extLst>
              </a:tr>
            </a:tbl>
          </a:graphicData>
        </a:graphic>
      </p:graphicFrame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2C6D63-EC07-48BF-A0EF-4F396E009384}"/>
              </a:ext>
            </a:extLst>
          </p:cNvPr>
          <p:cNvCxnSpPr/>
          <p:nvPr/>
        </p:nvCxnSpPr>
        <p:spPr>
          <a:xfrm flipV="1">
            <a:off x="6017616" y="3897975"/>
            <a:ext cx="545887" cy="1447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29A6545-C265-4280-AC14-2418BFC84FA7}"/>
              </a:ext>
            </a:extLst>
          </p:cNvPr>
          <p:cNvCxnSpPr/>
          <p:nvPr/>
        </p:nvCxnSpPr>
        <p:spPr>
          <a:xfrm>
            <a:off x="6017616" y="5724293"/>
            <a:ext cx="545887" cy="475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126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00EC5B-FE69-4B42-80E0-E9B58F765E37}"/>
              </a:ext>
            </a:extLst>
          </p:cNvPr>
          <p:cNvSpPr txBox="1"/>
          <p:nvPr/>
        </p:nvSpPr>
        <p:spPr>
          <a:xfrm>
            <a:off x="335220" y="638495"/>
            <a:ext cx="819105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  <a:cs typeface="KoPubWorld돋움체 Bold" panose="00000800000000000000" pitchFamily="2" charset="-127"/>
              </a:rPr>
              <a:t>◆ </a:t>
            </a:r>
            <a:r>
              <a:rPr lang="ko-KR" altLang="en-US" sz="3200" dirty="0">
                <a:latin typeface="+mj-ea"/>
                <a:ea typeface="+mj-ea"/>
                <a:cs typeface="KoPubWorld돋움체 Light" panose="00000300000000000000" pitchFamily="2" charset="-127"/>
              </a:rPr>
              <a:t>유사도 프로세스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8DF1B-A10C-4D2D-8D66-7EA573E684F0}"/>
              </a:ext>
            </a:extLst>
          </p:cNvPr>
          <p:cNvSpPr txBox="1"/>
          <p:nvPr/>
        </p:nvSpPr>
        <p:spPr>
          <a:xfrm>
            <a:off x="489467" y="330718"/>
            <a:ext cx="19511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 latinLnBrk="0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02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과정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수행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C4F80-6C3D-45D5-8ABB-11A3309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12</a:t>
            </a:fld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2A15D67-CAB8-4A6F-873B-9CDA5B11FAB7}"/>
              </a:ext>
            </a:extLst>
          </p:cNvPr>
          <p:cNvCxnSpPr>
            <a:cxnSpLocks/>
          </p:cNvCxnSpPr>
          <p:nvPr/>
        </p:nvCxnSpPr>
        <p:spPr>
          <a:xfrm>
            <a:off x="912720" y="1178833"/>
            <a:ext cx="260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3CB5010-D079-4340-BAE3-78774A4C1804}"/>
              </a:ext>
            </a:extLst>
          </p:cNvPr>
          <p:cNvGrpSpPr/>
          <p:nvPr/>
        </p:nvGrpSpPr>
        <p:grpSpPr>
          <a:xfrm>
            <a:off x="2522039" y="1954682"/>
            <a:ext cx="7147922" cy="2948637"/>
            <a:chOff x="2214703" y="1954682"/>
            <a:chExt cx="7147922" cy="294863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4C3D81E-7B03-4F9B-82C6-5E2E427CAB26}"/>
                </a:ext>
              </a:extLst>
            </p:cNvPr>
            <p:cNvGrpSpPr/>
            <p:nvPr/>
          </p:nvGrpSpPr>
          <p:grpSpPr>
            <a:xfrm>
              <a:off x="2214703" y="1954682"/>
              <a:ext cx="3137210" cy="2948637"/>
              <a:chOff x="2794566" y="1954682"/>
              <a:chExt cx="3137210" cy="2948637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B0879252-6F35-933E-0001-7846433D839D}"/>
                  </a:ext>
                </a:extLst>
              </p:cNvPr>
              <p:cNvSpPr/>
              <p:nvPr/>
            </p:nvSpPr>
            <p:spPr>
              <a:xfrm>
                <a:off x="2882796" y="1954682"/>
                <a:ext cx="2960751" cy="2948637"/>
              </a:xfrm>
              <a:prstGeom prst="ellipse">
                <a:avLst/>
              </a:prstGeom>
              <a:solidFill>
                <a:srgbClr val="E6E8E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1347B1-B68F-426E-922A-6043580ECAED}"/>
                  </a:ext>
                </a:extLst>
              </p:cNvPr>
              <p:cNvSpPr txBox="1"/>
              <p:nvPr/>
            </p:nvSpPr>
            <p:spPr>
              <a:xfrm>
                <a:off x="2794566" y="3087621"/>
                <a:ext cx="3137210" cy="95410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 sz="2800" dirty="0">
                    <a:latin typeface="+mj-ea"/>
                    <a:ea typeface="+mj-ea"/>
                  </a:rPr>
                  <a:t>가사</a:t>
                </a:r>
                <a:r>
                  <a:rPr lang="ko-KR" altLang="en-US" sz="2800" dirty="0">
                    <a:latin typeface="+mn-ea"/>
                  </a:rPr>
                  <a:t>를 통한 유사도 프로세스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941724D-7F3D-4DE2-B92B-1B8D08BAA346}"/>
                </a:ext>
              </a:extLst>
            </p:cNvPr>
            <p:cNvGrpSpPr/>
            <p:nvPr/>
          </p:nvGrpSpPr>
          <p:grpSpPr>
            <a:xfrm>
              <a:off x="6225415" y="1954682"/>
              <a:ext cx="3137210" cy="2948637"/>
              <a:chOff x="6225415" y="1954682"/>
              <a:chExt cx="3137210" cy="2948637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969F12D8-2183-5EDA-A786-8837BDF91B3C}"/>
                  </a:ext>
                </a:extLst>
              </p:cNvPr>
              <p:cNvSpPr/>
              <p:nvPr/>
            </p:nvSpPr>
            <p:spPr>
              <a:xfrm>
                <a:off x="6348452" y="1954682"/>
                <a:ext cx="2960751" cy="2948637"/>
              </a:xfrm>
              <a:prstGeom prst="ellipse">
                <a:avLst/>
              </a:prstGeom>
              <a:solidFill>
                <a:srgbClr val="F6F4E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9909C6B-3D4A-435E-845B-DADDEBC53E4F}"/>
                  </a:ext>
                </a:extLst>
              </p:cNvPr>
              <p:cNvSpPr txBox="1"/>
              <p:nvPr/>
            </p:nvSpPr>
            <p:spPr>
              <a:xfrm>
                <a:off x="6225415" y="3083906"/>
                <a:ext cx="3137210" cy="95410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 sz="2800" dirty="0">
                    <a:latin typeface="+mj-ea"/>
                    <a:ea typeface="+mj-ea"/>
                  </a:rPr>
                  <a:t>모델</a:t>
                </a:r>
                <a:r>
                  <a:rPr lang="ko-KR" altLang="en-US" sz="2800" dirty="0">
                    <a:latin typeface="+mn-ea"/>
                  </a:rPr>
                  <a:t>을 통한 유사도 프로세스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5217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468DF1B-A10C-4D2D-8D66-7EA573E684F0}"/>
              </a:ext>
            </a:extLst>
          </p:cNvPr>
          <p:cNvSpPr txBox="1"/>
          <p:nvPr/>
        </p:nvSpPr>
        <p:spPr>
          <a:xfrm>
            <a:off x="489467" y="330718"/>
            <a:ext cx="19511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 latinLnBrk="0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02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과정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수행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C4F80-6C3D-45D5-8ABB-11A3309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13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8FF68D-4CC4-4DE6-B1BA-F4D621C34127}"/>
              </a:ext>
            </a:extLst>
          </p:cNvPr>
          <p:cNvGrpSpPr/>
          <p:nvPr/>
        </p:nvGrpSpPr>
        <p:grpSpPr>
          <a:xfrm>
            <a:off x="335220" y="638495"/>
            <a:ext cx="8191057" cy="584775"/>
            <a:chOff x="335220" y="638495"/>
            <a:chExt cx="8191057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00EC5B-FE69-4B42-80E0-E9B58F765E37}"/>
                </a:ext>
              </a:extLst>
            </p:cNvPr>
            <p:cNvSpPr txBox="1"/>
            <p:nvPr/>
          </p:nvSpPr>
          <p:spPr>
            <a:xfrm>
              <a:off x="335220" y="638495"/>
              <a:ext cx="8191057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dirty="0">
                  <a:latin typeface="+mj-ea"/>
                  <a:ea typeface="+mj-ea"/>
                  <a:cs typeface="KoPubWorld돋움체 Bold" panose="00000800000000000000" pitchFamily="2" charset="-127"/>
                </a:rPr>
                <a:t>◆ </a:t>
              </a:r>
              <a:r>
                <a:rPr lang="ko-KR" altLang="en-US" sz="3200" dirty="0">
                  <a:latin typeface="+mj-ea"/>
                  <a:ea typeface="+mj-ea"/>
                  <a:cs typeface="KoPubWorld돋움체 Light" panose="00000300000000000000" pitchFamily="2" charset="-127"/>
                </a:rPr>
                <a:t>유사도 프로세스</a:t>
              </a:r>
              <a:r>
                <a:rPr lang="en-US" altLang="ko-KR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(</a:t>
              </a:r>
              <a:r>
                <a:rPr lang="ko-KR" altLang="en-US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가사</a:t>
              </a:r>
              <a:r>
                <a:rPr lang="en-US" altLang="ko-KR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)</a:t>
              </a:r>
              <a:endParaRPr lang="ko-KR" altLang="en-US" sz="2000" dirty="0"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2A15D67-CAB8-4A6F-873B-9CDA5B11FAB7}"/>
                </a:ext>
              </a:extLst>
            </p:cNvPr>
            <p:cNvCxnSpPr>
              <a:cxnSpLocks/>
            </p:cNvCxnSpPr>
            <p:nvPr/>
          </p:nvCxnSpPr>
          <p:spPr>
            <a:xfrm>
              <a:off x="907287" y="1178833"/>
              <a:ext cx="32114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2357049-F1E5-4105-BC25-0117944A9645}"/>
              </a:ext>
            </a:extLst>
          </p:cNvPr>
          <p:cNvSpPr txBox="1"/>
          <p:nvPr/>
        </p:nvSpPr>
        <p:spPr>
          <a:xfrm>
            <a:off x="1055688" y="1233267"/>
            <a:ext cx="5239255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가사의 의미가 유사하다고 판단하는 근거가 불명확함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개개인의 차이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917C9-78D3-4BF0-B909-24FEF0017B40}"/>
              </a:ext>
            </a:extLst>
          </p:cNvPr>
          <p:cNvGrpSpPr/>
          <p:nvPr/>
        </p:nvGrpSpPr>
        <p:grpSpPr>
          <a:xfrm>
            <a:off x="1904993" y="1869171"/>
            <a:ext cx="3618874" cy="3640164"/>
            <a:chOff x="2847088" y="2100189"/>
            <a:chExt cx="1262230" cy="1269656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F7F9515-441A-48D6-B005-403C91707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344" y="2106637"/>
              <a:ext cx="1237974" cy="125838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6E32C2D-0B35-432C-B5E3-8D73892FB528}"/>
                </a:ext>
              </a:extLst>
            </p:cNvPr>
            <p:cNvSpPr/>
            <p:nvPr/>
          </p:nvSpPr>
          <p:spPr>
            <a:xfrm rot="5400000">
              <a:off x="2842260" y="2105017"/>
              <a:ext cx="1269656" cy="126000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69000">
                  <a:srgbClr val="FFFFFF">
                    <a:alpha val="92000"/>
                  </a:srgbClr>
                </a:gs>
                <a:gs pos="100000">
                  <a:schemeClr val="bg1">
                    <a:alpha val="99000"/>
                  </a:schemeClr>
                </a:gs>
              </a:gsLst>
              <a:lin ang="0" scaled="0"/>
            </a:gra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fontAlgn="base" latinLnBrk="0">
                <a:lnSpc>
                  <a:spcPct val="130000"/>
                </a:lnSpc>
              </a:pPr>
              <a:endParaRPr lang="ko-KR" altLang="en-US" sz="1400" kern="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391F9B7-9DC2-4158-9389-A79FE3A90036}"/>
              </a:ext>
            </a:extLst>
          </p:cNvPr>
          <p:cNvSpPr txBox="1"/>
          <p:nvPr/>
        </p:nvSpPr>
        <p:spPr>
          <a:xfrm>
            <a:off x="2048159" y="4013568"/>
            <a:ext cx="3332542" cy="203132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400" dirty="0"/>
              <a:t>라일락 꽃 향기 맡으면 잊을 수 없는 기억에</a:t>
            </a:r>
            <a:endParaRPr lang="en-US" altLang="ko-KR" sz="1400" dirty="0"/>
          </a:p>
          <a:p>
            <a:pPr algn="ctr"/>
            <a:r>
              <a:rPr lang="ko-KR" altLang="en-US" sz="1400" dirty="0"/>
              <a:t> 햇살 가득 눈 부신 슬픔 안고</a:t>
            </a:r>
            <a:endParaRPr lang="en-US" altLang="ko-KR" sz="1400" dirty="0"/>
          </a:p>
          <a:p>
            <a:pPr algn="ctr"/>
            <a:r>
              <a:rPr lang="ko-KR" altLang="en-US" sz="1400" dirty="0"/>
              <a:t>버스 창가에 기대 우네</a:t>
            </a:r>
            <a:endParaRPr lang="en-US" altLang="ko-KR" sz="1400" dirty="0"/>
          </a:p>
          <a:p>
            <a:pPr algn="ctr"/>
            <a:r>
              <a:rPr lang="ko-KR" altLang="en-US" sz="1400" dirty="0">
                <a:highlight>
                  <a:srgbClr val="FFFF00"/>
                </a:highlight>
              </a:rPr>
              <a:t>가로수 그늘 아래 서면 떠가는 듯</a:t>
            </a:r>
            <a:endParaRPr lang="en-US" altLang="ko-KR" sz="1400" dirty="0">
              <a:highlight>
                <a:srgbClr val="FFFF00"/>
              </a:highlight>
            </a:endParaRPr>
          </a:p>
          <a:p>
            <a:pPr algn="ctr"/>
            <a:r>
              <a:rPr lang="ko-KR" altLang="en-US" sz="1400" dirty="0">
                <a:highlight>
                  <a:srgbClr val="FFFF00"/>
                </a:highlight>
              </a:rPr>
              <a:t>그대 모습 어느 찬비 흩날린 가을 오면</a:t>
            </a:r>
            <a:endParaRPr lang="en-US" altLang="ko-KR" sz="1400" dirty="0">
              <a:highlight>
                <a:srgbClr val="FFFF00"/>
              </a:highlight>
            </a:endParaRPr>
          </a:p>
          <a:p>
            <a:pPr algn="ctr"/>
            <a:r>
              <a:rPr lang="ko-KR" altLang="en-US" sz="1400" dirty="0">
                <a:highlight>
                  <a:srgbClr val="FFFF00"/>
                </a:highlight>
              </a:rPr>
              <a:t>아침 찬 바람에 지우지</a:t>
            </a:r>
            <a:endParaRPr lang="en-US" altLang="ko-KR" sz="1400" dirty="0">
              <a:highlight>
                <a:srgbClr val="FFFF00"/>
              </a:highlight>
            </a:endParaRPr>
          </a:p>
          <a:p>
            <a:pPr algn="ctr"/>
            <a:r>
              <a:rPr lang="ko-KR" altLang="en-US" sz="1400" dirty="0"/>
              <a:t>이렇게도 아름다운 세상 잊지 않으리</a:t>
            </a:r>
            <a:endParaRPr lang="en-US" altLang="ko-KR" sz="1400" dirty="0"/>
          </a:p>
          <a:p>
            <a:pPr algn="ctr"/>
            <a:r>
              <a:rPr lang="ko-KR" altLang="en-US" sz="1400" dirty="0"/>
              <a:t>내가 사랑한 얘기 우 </a:t>
            </a:r>
            <a:r>
              <a:rPr lang="ko-KR" altLang="en-US" sz="1400" dirty="0" err="1"/>
              <a:t>우우우</a:t>
            </a:r>
            <a:r>
              <a:rPr lang="ko-KR" altLang="en-US" sz="1400" dirty="0"/>
              <a:t> 우</a:t>
            </a:r>
            <a:endParaRPr lang="en-US" altLang="ko-KR" sz="1400" dirty="0"/>
          </a:p>
          <a:p>
            <a:pPr algn="ctr"/>
            <a:r>
              <a:rPr lang="ko-KR" altLang="en-US" sz="1400" dirty="0"/>
              <a:t>여위어 가는 가로수 그늘 밑</a:t>
            </a:r>
            <a:endParaRPr lang="ko-KR" altLang="en-US" sz="1050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200032-69B6-4A3C-81A4-65AF600333AA}"/>
              </a:ext>
            </a:extLst>
          </p:cNvPr>
          <p:cNvSpPr/>
          <p:nvPr/>
        </p:nvSpPr>
        <p:spPr>
          <a:xfrm>
            <a:off x="2426257" y="3705791"/>
            <a:ext cx="25763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 err="1">
                <a:latin typeface="+mj-ea"/>
                <a:ea typeface="+mj-ea"/>
              </a:rPr>
              <a:t>이문세</a:t>
            </a:r>
            <a:r>
              <a:rPr lang="ko-KR" altLang="en-US" sz="1600" dirty="0">
                <a:latin typeface="+mj-ea"/>
                <a:ea typeface="+mj-ea"/>
              </a:rPr>
              <a:t> 가로수 그늘아래 서면 </a:t>
            </a:r>
            <a:endParaRPr lang="en-US" altLang="ko-KR" sz="1600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5165267-96F6-488A-8258-6F70074798EF}"/>
              </a:ext>
            </a:extLst>
          </p:cNvPr>
          <p:cNvGrpSpPr/>
          <p:nvPr/>
        </p:nvGrpSpPr>
        <p:grpSpPr>
          <a:xfrm>
            <a:off x="6640449" y="1869171"/>
            <a:ext cx="3646558" cy="3640164"/>
            <a:chOff x="9942525" y="2100189"/>
            <a:chExt cx="1271885" cy="12696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8AC7CF2-E420-44C7-B7A4-1B21089D7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754" y="2105017"/>
              <a:ext cx="1269656" cy="1260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DEA7CE7-D7BC-4BE2-9013-FB07F37D28EA}"/>
                </a:ext>
              </a:extLst>
            </p:cNvPr>
            <p:cNvSpPr/>
            <p:nvPr/>
          </p:nvSpPr>
          <p:spPr>
            <a:xfrm rot="5400000">
              <a:off x="9937697" y="2105017"/>
              <a:ext cx="1269656" cy="126000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69000">
                  <a:srgbClr val="FFFFFF">
                    <a:alpha val="92000"/>
                  </a:srgbClr>
                </a:gs>
                <a:gs pos="100000">
                  <a:schemeClr val="bg1">
                    <a:alpha val="99000"/>
                  </a:schemeClr>
                </a:gs>
              </a:gsLst>
              <a:lin ang="0" scaled="0"/>
            </a:gra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fontAlgn="base" latinLnBrk="0">
                <a:lnSpc>
                  <a:spcPct val="130000"/>
                </a:lnSpc>
              </a:pPr>
              <a:endParaRPr lang="ko-KR" altLang="en-US" sz="1400" kern="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D15F7A-9AF7-4A05-B1D8-91DDB73741E9}"/>
              </a:ext>
            </a:extLst>
          </p:cNvPr>
          <p:cNvSpPr txBox="1"/>
          <p:nvPr/>
        </p:nvSpPr>
        <p:spPr>
          <a:xfrm>
            <a:off x="6797457" y="4013568"/>
            <a:ext cx="3332542" cy="203132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400" dirty="0"/>
              <a:t>어두운 밤 구름위에 저 달이 뜨면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괜시리</a:t>
            </a:r>
            <a:r>
              <a:rPr lang="ko-KR" altLang="en-US" sz="1400" dirty="0"/>
              <a:t> 날 찾아와 울리고 가네</a:t>
            </a:r>
            <a:endParaRPr lang="en-US" altLang="ko-KR" sz="1400" dirty="0"/>
          </a:p>
          <a:p>
            <a:pPr algn="ctr"/>
            <a:r>
              <a:rPr lang="ko-KR" altLang="en-US" sz="1400" dirty="0"/>
              <a:t>그 누가 만들었나</a:t>
            </a:r>
            <a:endParaRPr lang="en-US" altLang="ko-KR" sz="1400" dirty="0"/>
          </a:p>
          <a:p>
            <a:pPr algn="ctr"/>
            <a:r>
              <a:rPr lang="ko-KR" altLang="en-US" sz="1400" dirty="0"/>
              <a:t>저 별과 달을 </a:t>
            </a:r>
            <a:r>
              <a:rPr lang="ko-KR" altLang="en-US" sz="1400" dirty="0">
                <a:highlight>
                  <a:srgbClr val="FFFF00"/>
                </a:highlight>
              </a:rPr>
              <a:t>고요한 밤이 되면</a:t>
            </a:r>
            <a:endParaRPr lang="en-US" altLang="ko-KR" sz="1400" dirty="0">
              <a:highlight>
                <a:srgbClr val="FFFF00"/>
              </a:highlight>
            </a:endParaRPr>
          </a:p>
          <a:p>
            <a:pPr algn="ctr"/>
            <a:r>
              <a:rPr lang="ko-KR" altLang="en-US" sz="1400" dirty="0">
                <a:highlight>
                  <a:srgbClr val="FFFF00"/>
                </a:highlight>
              </a:rPr>
              <a:t>살며시 찾아와 님 그리워 하는 말</a:t>
            </a:r>
            <a:endParaRPr lang="en-US" altLang="ko-KR" sz="1400" dirty="0">
              <a:highlight>
                <a:srgbClr val="FFFF00"/>
              </a:highlight>
            </a:endParaRPr>
          </a:p>
          <a:p>
            <a:pPr algn="ctr"/>
            <a:r>
              <a:rPr lang="ko-KR" altLang="en-US" sz="1400" dirty="0" err="1">
                <a:highlight>
                  <a:srgbClr val="FFFF00"/>
                </a:highlight>
              </a:rPr>
              <a:t>알아나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</a:rPr>
              <a:t>주는듯이</a:t>
            </a:r>
            <a:r>
              <a:rPr lang="ko-KR" altLang="en-US" sz="1400" dirty="0">
                <a:highlight>
                  <a:srgbClr val="FFFF00"/>
                </a:highlight>
              </a:rPr>
              <a:t> 하늘 나라 저 멀리서</a:t>
            </a:r>
            <a:endParaRPr lang="en-US" altLang="ko-KR" sz="1400" dirty="0">
              <a:highlight>
                <a:srgbClr val="FFFF00"/>
              </a:highlight>
            </a:endParaRPr>
          </a:p>
          <a:p>
            <a:pPr algn="ctr"/>
            <a:r>
              <a:rPr lang="ko-KR" altLang="en-US" sz="1400" dirty="0">
                <a:highlight>
                  <a:srgbClr val="FFFF00"/>
                </a:highlight>
              </a:rPr>
              <a:t>나를 오라 반짝이네</a:t>
            </a:r>
            <a:endParaRPr lang="en-US" altLang="ko-KR" sz="1400" dirty="0">
              <a:highlight>
                <a:srgbClr val="FFFF00"/>
              </a:highlight>
            </a:endParaRPr>
          </a:p>
          <a:p>
            <a:pPr algn="ctr"/>
            <a:r>
              <a:rPr lang="ko-KR" altLang="en-US" sz="1400" dirty="0"/>
              <a:t>어두운 밤 구름위에 저 달이 뜨면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괜시리</a:t>
            </a:r>
            <a:r>
              <a:rPr lang="ko-KR" altLang="en-US" sz="1400" dirty="0"/>
              <a:t> 날 찾아와 울리고 가네</a:t>
            </a:r>
            <a:endParaRPr lang="ko-KR" altLang="en-US" sz="105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E84082-04EC-47EA-9DFC-E1C57C36F6CD}"/>
              </a:ext>
            </a:extLst>
          </p:cNvPr>
          <p:cNvSpPr/>
          <p:nvPr/>
        </p:nvSpPr>
        <p:spPr>
          <a:xfrm>
            <a:off x="7474516" y="3705791"/>
            <a:ext cx="19784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 err="1">
                <a:latin typeface="+mj-ea"/>
                <a:ea typeface="+mj-ea"/>
              </a:rPr>
              <a:t>어니언스</a:t>
            </a:r>
            <a:r>
              <a:rPr lang="ko-KR" altLang="en-US" sz="1600" dirty="0">
                <a:latin typeface="+mj-ea"/>
                <a:ea typeface="+mj-ea"/>
              </a:rPr>
              <a:t> 저 별과 달을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53506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468DF1B-A10C-4D2D-8D66-7EA573E684F0}"/>
              </a:ext>
            </a:extLst>
          </p:cNvPr>
          <p:cNvSpPr txBox="1"/>
          <p:nvPr/>
        </p:nvSpPr>
        <p:spPr>
          <a:xfrm>
            <a:off x="489467" y="330718"/>
            <a:ext cx="19511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 latinLnBrk="0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02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과정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수행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C4F80-6C3D-45D5-8ABB-11A3309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301DF5-5BED-4ED5-898A-010E2A0F5E23}"/>
              </a:ext>
            </a:extLst>
          </p:cNvPr>
          <p:cNvGrpSpPr/>
          <p:nvPr/>
        </p:nvGrpSpPr>
        <p:grpSpPr>
          <a:xfrm>
            <a:off x="2325959" y="2086485"/>
            <a:ext cx="7474063" cy="2976169"/>
            <a:chOff x="2325959" y="2160826"/>
            <a:chExt cx="7474063" cy="2433981"/>
          </a:xfrm>
        </p:grpSpPr>
        <p:pic>
          <p:nvPicPr>
            <p:cNvPr id="97" name="그래픽 96" descr="악보">
              <a:extLst>
                <a:ext uri="{FF2B5EF4-FFF2-40B4-BE49-F238E27FC236}">
                  <a16:creationId xmlns:a16="http://schemas.microsoft.com/office/drawing/2014/main" id="{92B499F8-75DB-4882-9C03-B57208B15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74372" y="2965999"/>
              <a:ext cx="285008" cy="252202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93C6E09-8E06-476B-B455-7C130B862C60}"/>
                </a:ext>
              </a:extLst>
            </p:cNvPr>
            <p:cNvSpPr txBox="1"/>
            <p:nvPr/>
          </p:nvSpPr>
          <p:spPr>
            <a:xfrm>
              <a:off x="3493773" y="3270115"/>
              <a:ext cx="6315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n-ea"/>
                  <a:ea typeface="+mn-ea"/>
                </a:rPr>
                <a:t>B</a:t>
              </a:r>
              <a:r>
                <a:rPr lang="ko-KR" altLang="en-US" sz="1200" dirty="0">
                  <a:latin typeface="+mn-ea"/>
                  <a:ea typeface="+mn-ea"/>
                </a:rPr>
                <a:t>곡</a:t>
              </a:r>
            </a:p>
          </p:txBody>
        </p:sp>
        <p:pic>
          <p:nvPicPr>
            <p:cNvPr id="95" name="그래픽 94" descr="악보">
              <a:extLst>
                <a:ext uri="{FF2B5EF4-FFF2-40B4-BE49-F238E27FC236}">
                  <a16:creationId xmlns:a16="http://schemas.microsoft.com/office/drawing/2014/main" id="{530BF260-5E82-4248-8C33-3F2177E9E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74372" y="4013692"/>
              <a:ext cx="285008" cy="252202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DDE319F-2A9D-47A7-BDDB-658612DB2209}"/>
                </a:ext>
              </a:extLst>
            </p:cNvPr>
            <p:cNvSpPr txBox="1"/>
            <p:nvPr/>
          </p:nvSpPr>
          <p:spPr>
            <a:xfrm>
              <a:off x="3493773" y="4317808"/>
              <a:ext cx="6315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n-ea"/>
                  <a:ea typeface="+mn-ea"/>
                </a:rPr>
                <a:t>Z</a:t>
              </a:r>
              <a:r>
                <a:rPr lang="ko-KR" altLang="en-US" sz="1200" dirty="0">
                  <a:latin typeface="+mn-ea"/>
                  <a:ea typeface="+mn-ea"/>
                </a:rPr>
                <a:t>곡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A0D97B3-2FA5-4F69-9453-53BF8E00665C}"/>
                    </a:ext>
                  </a:extLst>
                </p:cNvPr>
                <p:cNvSpPr txBox="1"/>
                <p:nvPr/>
              </p:nvSpPr>
              <p:spPr>
                <a:xfrm rot="5400000">
                  <a:off x="3597179" y="3648577"/>
                  <a:ext cx="188035" cy="2572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A0D97B3-2FA5-4F69-9453-53BF8E0066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597179" y="3648577"/>
                  <a:ext cx="188035" cy="257291"/>
                </a:xfrm>
                <a:prstGeom prst="rect">
                  <a:avLst/>
                </a:prstGeom>
                <a:blipFill>
                  <a:blip r:embed="rId5"/>
                  <a:stretch>
                    <a:fillRect t="-8108" b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E4454DF-D2BF-48E4-934B-E2959748A774}"/>
                </a:ext>
              </a:extLst>
            </p:cNvPr>
            <p:cNvCxnSpPr>
              <a:cxnSpLocks/>
              <a:stCxn id="93" idx="3"/>
              <a:endCxn id="97" idx="1"/>
            </p:cNvCxnSpPr>
            <p:nvPr/>
          </p:nvCxnSpPr>
          <p:spPr>
            <a:xfrm flipV="1">
              <a:off x="2942925" y="3092100"/>
              <a:ext cx="631447" cy="471835"/>
            </a:xfrm>
            <a:prstGeom prst="line">
              <a:avLst/>
            </a:prstGeom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BD26E4D-5F61-4445-B300-8A3EB2A9D150}"/>
                </a:ext>
              </a:extLst>
            </p:cNvPr>
            <p:cNvCxnSpPr>
              <a:cxnSpLocks/>
              <a:stCxn id="93" idx="3"/>
              <a:endCxn id="95" idx="1"/>
            </p:cNvCxnSpPr>
            <p:nvPr/>
          </p:nvCxnSpPr>
          <p:spPr>
            <a:xfrm>
              <a:off x="2942925" y="3563935"/>
              <a:ext cx="631447" cy="575858"/>
            </a:xfrm>
            <a:prstGeom prst="line">
              <a:avLst/>
            </a:prstGeom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013E30F2-99EF-4927-8BA7-B6F31391193F}"/>
                </a:ext>
              </a:extLst>
            </p:cNvPr>
            <p:cNvGrpSpPr/>
            <p:nvPr/>
          </p:nvGrpSpPr>
          <p:grpSpPr>
            <a:xfrm>
              <a:off x="2325959" y="3208600"/>
              <a:ext cx="998695" cy="777287"/>
              <a:chOff x="3103783" y="3350171"/>
              <a:chExt cx="998695" cy="777287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5E63FF61-9941-4C0B-86A8-0C074F3C606A}"/>
                  </a:ext>
                </a:extLst>
              </p:cNvPr>
              <p:cNvGrpSpPr/>
              <p:nvPr/>
            </p:nvGrpSpPr>
            <p:grpSpPr>
              <a:xfrm>
                <a:off x="3355142" y="3579405"/>
                <a:ext cx="631546" cy="548053"/>
                <a:chOff x="2585652" y="3610452"/>
                <a:chExt cx="528829" cy="518610"/>
              </a:xfrm>
            </p:grpSpPr>
            <p:pic>
              <p:nvPicPr>
                <p:cNvPr id="93" name="그래픽 92" descr="악보">
                  <a:extLst>
                    <a:ext uri="{FF2B5EF4-FFF2-40B4-BE49-F238E27FC236}">
                      <a16:creationId xmlns:a16="http://schemas.microsoft.com/office/drawing/2014/main" id="{49B6249D-F4FF-4EF5-8002-332E6C0B56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53142" y="3610452"/>
                  <a:ext cx="238653" cy="238653"/>
                </a:xfrm>
                <a:prstGeom prst="rect">
                  <a:avLst/>
                </a:prstGeom>
              </p:spPr>
            </p:pic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E63D0B-F262-4649-9015-772514D1E6DE}"/>
                    </a:ext>
                  </a:extLst>
                </p:cNvPr>
                <p:cNvSpPr txBox="1"/>
                <p:nvPr/>
              </p:nvSpPr>
              <p:spPr>
                <a:xfrm>
                  <a:off x="2585652" y="3898230"/>
                  <a:ext cx="52882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latin typeface="+mn-ea"/>
                      <a:ea typeface="+mn-ea"/>
                    </a:rPr>
                    <a:t>A</a:t>
                  </a:r>
                  <a:r>
                    <a:rPr lang="ko-KR" altLang="en-US" sz="900" dirty="0">
                      <a:latin typeface="+mn-ea"/>
                      <a:ea typeface="+mn-ea"/>
                    </a:rPr>
                    <a:t>곡</a:t>
                  </a:r>
                </a:p>
              </p:txBody>
            </p: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E1B1C72-2ED1-46F0-98DB-259692589395}"/>
                  </a:ext>
                </a:extLst>
              </p:cNvPr>
              <p:cNvSpPr txBox="1"/>
              <p:nvPr/>
            </p:nvSpPr>
            <p:spPr>
              <a:xfrm>
                <a:off x="3103783" y="3350171"/>
                <a:ext cx="998695" cy="213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+mn-ea"/>
                    <a:ea typeface="+mn-ea"/>
                  </a:rPr>
                  <a:t>기준 노래</a:t>
                </a:r>
                <a:r>
                  <a:rPr lang="en-US" altLang="ko-KR" sz="1100" dirty="0">
                    <a:latin typeface="+mn-ea"/>
                    <a:ea typeface="+mn-ea"/>
                  </a:rPr>
                  <a:t>(1</a:t>
                </a:r>
                <a:r>
                  <a:rPr lang="ko-KR" altLang="en-US" sz="1100" dirty="0">
                    <a:latin typeface="+mn-ea"/>
                    <a:ea typeface="+mn-ea"/>
                  </a:rPr>
                  <a:t>곡</a:t>
                </a:r>
                <a:r>
                  <a:rPr lang="en-US" altLang="ko-KR" sz="1100" dirty="0">
                    <a:latin typeface="+mn-ea"/>
                    <a:ea typeface="+mn-ea"/>
                  </a:rPr>
                  <a:t>)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2EA9AC6-D077-41E3-A944-1278FD23E204}"/>
                </a:ext>
              </a:extLst>
            </p:cNvPr>
            <p:cNvSpPr txBox="1"/>
            <p:nvPr/>
          </p:nvSpPr>
          <p:spPr>
            <a:xfrm>
              <a:off x="3176299" y="2722932"/>
              <a:ext cx="1062546" cy="213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+mn-ea"/>
                  <a:ea typeface="+mn-ea"/>
                </a:rPr>
                <a:t>비교 노래</a:t>
              </a:r>
              <a:r>
                <a:rPr lang="en-US" altLang="ko-KR" sz="1100" dirty="0">
                  <a:latin typeface="+mn-ea"/>
                  <a:ea typeface="+mn-ea"/>
                </a:rPr>
                <a:t>(19</a:t>
              </a:r>
              <a:r>
                <a:rPr lang="ko-KR" altLang="en-US" sz="1100" dirty="0">
                  <a:latin typeface="+mn-ea"/>
                  <a:ea typeface="+mn-ea"/>
                </a:rPr>
                <a:t>곡</a:t>
              </a:r>
              <a:r>
                <a:rPr lang="en-US" altLang="ko-KR" sz="1100" dirty="0">
                  <a:latin typeface="+mn-ea"/>
                  <a:ea typeface="+mn-ea"/>
                </a:rPr>
                <a:t>)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  <p:sp>
          <p:nvSpPr>
            <p:cNvPr id="83" name="Google Shape;10775;p117">
              <a:extLst>
                <a:ext uri="{FF2B5EF4-FFF2-40B4-BE49-F238E27FC236}">
                  <a16:creationId xmlns:a16="http://schemas.microsoft.com/office/drawing/2014/main" id="{36CB36B5-BBEC-492B-AAF2-C04A982E470E}"/>
                </a:ext>
              </a:extLst>
            </p:cNvPr>
            <p:cNvSpPr/>
            <p:nvPr/>
          </p:nvSpPr>
          <p:spPr>
            <a:xfrm>
              <a:off x="4749728" y="4386755"/>
              <a:ext cx="42157" cy="35531"/>
            </a:xfrm>
            <a:custGeom>
              <a:avLst/>
              <a:gdLst/>
              <a:ahLst/>
              <a:cxnLst/>
              <a:rect l="l" t="t" r="r" b="b"/>
              <a:pathLst>
                <a:path w="1191" h="1001" extrusionOk="0">
                  <a:moveTo>
                    <a:pt x="1191" y="1"/>
                  </a:moveTo>
                  <a:lnTo>
                    <a:pt x="1191" y="1"/>
                  </a:lnTo>
                  <a:cubicBezTo>
                    <a:pt x="988" y="24"/>
                    <a:pt x="786" y="36"/>
                    <a:pt x="586" y="36"/>
                  </a:cubicBezTo>
                  <a:cubicBezTo>
                    <a:pt x="387" y="36"/>
                    <a:pt x="191" y="24"/>
                    <a:pt x="0" y="1"/>
                  </a:cubicBezTo>
                  <a:lnTo>
                    <a:pt x="0" y="1"/>
                  </a:lnTo>
                  <a:lnTo>
                    <a:pt x="595" y="1001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0776;p117">
              <a:extLst>
                <a:ext uri="{FF2B5EF4-FFF2-40B4-BE49-F238E27FC236}">
                  <a16:creationId xmlns:a16="http://schemas.microsoft.com/office/drawing/2014/main" id="{F42C96C1-8774-4772-8499-C71D8B4A6AD3}"/>
                </a:ext>
              </a:extLst>
            </p:cNvPr>
            <p:cNvSpPr/>
            <p:nvPr/>
          </p:nvSpPr>
          <p:spPr>
            <a:xfrm>
              <a:off x="4581135" y="4325881"/>
              <a:ext cx="379343" cy="130232"/>
            </a:xfrm>
            <a:custGeom>
              <a:avLst/>
              <a:gdLst/>
              <a:ahLst/>
              <a:cxnLst/>
              <a:rect l="l" t="t" r="r" b="b"/>
              <a:pathLst>
                <a:path w="10717" h="3669" extrusionOk="0">
                  <a:moveTo>
                    <a:pt x="2001" y="1"/>
                  </a:moveTo>
                  <a:cubicBezTo>
                    <a:pt x="810" y="358"/>
                    <a:pt x="0" y="1454"/>
                    <a:pt x="0" y="2692"/>
                  </a:cubicBezTo>
                  <a:lnTo>
                    <a:pt x="0" y="3335"/>
                  </a:lnTo>
                  <a:cubicBezTo>
                    <a:pt x="0" y="3525"/>
                    <a:pt x="143" y="3668"/>
                    <a:pt x="310" y="3668"/>
                  </a:cubicBezTo>
                  <a:lnTo>
                    <a:pt x="10383" y="3668"/>
                  </a:lnTo>
                  <a:cubicBezTo>
                    <a:pt x="10574" y="3668"/>
                    <a:pt x="10717" y="3525"/>
                    <a:pt x="10717" y="3335"/>
                  </a:cubicBezTo>
                  <a:lnTo>
                    <a:pt x="10717" y="2692"/>
                  </a:lnTo>
                  <a:cubicBezTo>
                    <a:pt x="10717" y="1454"/>
                    <a:pt x="9907" y="358"/>
                    <a:pt x="8716" y="1"/>
                  </a:cubicBezTo>
                  <a:cubicBezTo>
                    <a:pt x="8240" y="668"/>
                    <a:pt x="7597" y="1192"/>
                    <a:pt x="6835" y="1477"/>
                  </a:cubicBezTo>
                  <a:cubicBezTo>
                    <a:pt x="5549" y="3645"/>
                    <a:pt x="5644" y="3502"/>
                    <a:pt x="5620" y="3525"/>
                  </a:cubicBezTo>
                  <a:cubicBezTo>
                    <a:pt x="5551" y="3606"/>
                    <a:pt x="5454" y="3648"/>
                    <a:pt x="5359" y="3648"/>
                  </a:cubicBezTo>
                  <a:cubicBezTo>
                    <a:pt x="5258" y="3648"/>
                    <a:pt x="5158" y="3600"/>
                    <a:pt x="5096" y="3502"/>
                  </a:cubicBezTo>
                  <a:lnTo>
                    <a:pt x="3882" y="1477"/>
                  </a:lnTo>
                  <a:cubicBezTo>
                    <a:pt x="3120" y="1192"/>
                    <a:pt x="2453" y="668"/>
                    <a:pt x="20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0777;p117">
              <a:extLst>
                <a:ext uri="{FF2B5EF4-FFF2-40B4-BE49-F238E27FC236}">
                  <a16:creationId xmlns:a16="http://schemas.microsoft.com/office/drawing/2014/main" id="{B2E88550-B341-436F-97D9-91C7BAC603D0}"/>
                </a:ext>
              </a:extLst>
            </p:cNvPr>
            <p:cNvSpPr/>
            <p:nvPr/>
          </p:nvSpPr>
          <p:spPr>
            <a:xfrm>
              <a:off x="4556676" y="4121321"/>
              <a:ext cx="91075" cy="144608"/>
            </a:xfrm>
            <a:custGeom>
              <a:avLst/>
              <a:gdLst/>
              <a:ahLst/>
              <a:cxnLst/>
              <a:rect l="l" t="t" r="r" b="b"/>
              <a:pathLst>
                <a:path w="2573" h="4074" extrusionOk="0">
                  <a:moveTo>
                    <a:pt x="2572" y="1"/>
                  </a:moveTo>
                  <a:cubicBezTo>
                    <a:pt x="429" y="263"/>
                    <a:pt x="1" y="3216"/>
                    <a:pt x="2001" y="4073"/>
                  </a:cubicBezTo>
                  <a:cubicBezTo>
                    <a:pt x="1953" y="3668"/>
                    <a:pt x="1953" y="3478"/>
                    <a:pt x="1953" y="2168"/>
                  </a:cubicBezTo>
                  <a:cubicBezTo>
                    <a:pt x="1953" y="1406"/>
                    <a:pt x="2168" y="644"/>
                    <a:pt x="25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0778;p117">
              <a:extLst>
                <a:ext uri="{FF2B5EF4-FFF2-40B4-BE49-F238E27FC236}">
                  <a16:creationId xmlns:a16="http://schemas.microsoft.com/office/drawing/2014/main" id="{1C3C3062-0174-45AF-8E36-338940EDDB05}"/>
                </a:ext>
              </a:extLst>
            </p:cNvPr>
            <p:cNvSpPr/>
            <p:nvPr/>
          </p:nvSpPr>
          <p:spPr>
            <a:xfrm>
              <a:off x="4888800" y="4114578"/>
              <a:ext cx="97801" cy="144573"/>
            </a:xfrm>
            <a:custGeom>
              <a:avLst/>
              <a:gdLst/>
              <a:ahLst/>
              <a:cxnLst/>
              <a:rect l="l" t="t" r="r" b="b"/>
              <a:pathLst>
                <a:path w="2763" h="4073" extrusionOk="0">
                  <a:moveTo>
                    <a:pt x="0" y="0"/>
                  </a:moveTo>
                  <a:lnTo>
                    <a:pt x="0" y="0"/>
                  </a:lnTo>
                  <a:cubicBezTo>
                    <a:pt x="501" y="691"/>
                    <a:pt x="762" y="1524"/>
                    <a:pt x="762" y="2358"/>
                  </a:cubicBezTo>
                  <a:cubicBezTo>
                    <a:pt x="786" y="2930"/>
                    <a:pt x="762" y="3501"/>
                    <a:pt x="739" y="4073"/>
                  </a:cubicBezTo>
                  <a:cubicBezTo>
                    <a:pt x="2763" y="3191"/>
                    <a:pt x="2239" y="1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0779;p117">
              <a:extLst>
                <a:ext uri="{FF2B5EF4-FFF2-40B4-BE49-F238E27FC236}">
                  <a16:creationId xmlns:a16="http://schemas.microsoft.com/office/drawing/2014/main" id="{DEC07B4C-D56E-4E2B-89B5-E5D401A23519}"/>
                </a:ext>
              </a:extLst>
            </p:cNvPr>
            <p:cNvSpPr/>
            <p:nvPr/>
          </p:nvSpPr>
          <p:spPr>
            <a:xfrm>
              <a:off x="4714296" y="4211160"/>
              <a:ext cx="25343" cy="23462"/>
            </a:xfrm>
            <a:custGeom>
              <a:avLst/>
              <a:gdLst/>
              <a:ahLst/>
              <a:cxnLst/>
              <a:rect l="l" t="t" r="r" b="b"/>
              <a:pathLst>
                <a:path w="716" h="661" extrusionOk="0">
                  <a:moveTo>
                    <a:pt x="367" y="0"/>
                  </a:moveTo>
                  <a:cubicBezTo>
                    <a:pt x="209" y="0"/>
                    <a:pt x="48" y="101"/>
                    <a:pt x="25" y="304"/>
                  </a:cubicBezTo>
                  <a:cubicBezTo>
                    <a:pt x="1" y="542"/>
                    <a:pt x="179" y="661"/>
                    <a:pt x="358" y="661"/>
                  </a:cubicBezTo>
                  <a:cubicBezTo>
                    <a:pt x="537" y="661"/>
                    <a:pt x="715" y="542"/>
                    <a:pt x="691" y="304"/>
                  </a:cubicBezTo>
                  <a:cubicBezTo>
                    <a:pt x="680" y="101"/>
                    <a:pt x="525" y="0"/>
                    <a:pt x="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0780;p117">
              <a:extLst>
                <a:ext uri="{FF2B5EF4-FFF2-40B4-BE49-F238E27FC236}">
                  <a16:creationId xmlns:a16="http://schemas.microsoft.com/office/drawing/2014/main" id="{64486D44-0D40-4A17-ABFE-DA30457FE342}"/>
                </a:ext>
              </a:extLst>
            </p:cNvPr>
            <p:cNvSpPr/>
            <p:nvPr/>
          </p:nvSpPr>
          <p:spPr>
            <a:xfrm>
              <a:off x="4802822" y="4211160"/>
              <a:ext cx="25308" cy="23462"/>
            </a:xfrm>
            <a:custGeom>
              <a:avLst/>
              <a:gdLst/>
              <a:ahLst/>
              <a:cxnLst/>
              <a:rect l="l" t="t" r="r" b="b"/>
              <a:pathLst>
                <a:path w="715" h="661" extrusionOk="0">
                  <a:moveTo>
                    <a:pt x="366" y="0"/>
                  </a:moveTo>
                  <a:cubicBezTo>
                    <a:pt x="209" y="0"/>
                    <a:pt x="48" y="101"/>
                    <a:pt x="24" y="304"/>
                  </a:cubicBezTo>
                  <a:cubicBezTo>
                    <a:pt x="0" y="542"/>
                    <a:pt x="179" y="661"/>
                    <a:pt x="358" y="661"/>
                  </a:cubicBezTo>
                  <a:cubicBezTo>
                    <a:pt x="536" y="661"/>
                    <a:pt x="715" y="542"/>
                    <a:pt x="691" y="304"/>
                  </a:cubicBezTo>
                  <a:cubicBezTo>
                    <a:pt x="679" y="101"/>
                    <a:pt x="524" y="0"/>
                    <a:pt x="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0781;p117">
              <a:extLst>
                <a:ext uri="{FF2B5EF4-FFF2-40B4-BE49-F238E27FC236}">
                  <a16:creationId xmlns:a16="http://schemas.microsoft.com/office/drawing/2014/main" id="{B394D001-310E-46FC-B88D-CC0ADB094E7C}"/>
                </a:ext>
              </a:extLst>
            </p:cNvPr>
            <p:cNvSpPr/>
            <p:nvPr/>
          </p:nvSpPr>
          <p:spPr>
            <a:xfrm>
              <a:off x="4647716" y="4075675"/>
              <a:ext cx="245333" cy="135309"/>
            </a:xfrm>
            <a:custGeom>
              <a:avLst/>
              <a:gdLst/>
              <a:ahLst/>
              <a:cxnLst/>
              <a:rect l="l" t="t" r="r" b="b"/>
              <a:pathLst>
                <a:path w="6931" h="3812" extrusionOk="0">
                  <a:moveTo>
                    <a:pt x="3477" y="1"/>
                  </a:moveTo>
                  <a:cubicBezTo>
                    <a:pt x="1548" y="1"/>
                    <a:pt x="0" y="1549"/>
                    <a:pt x="0" y="3454"/>
                  </a:cubicBezTo>
                  <a:lnTo>
                    <a:pt x="0" y="3811"/>
                  </a:lnTo>
                  <a:lnTo>
                    <a:pt x="1334" y="3811"/>
                  </a:lnTo>
                  <a:cubicBezTo>
                    <a:pt x="1477" y="3371"/>
                    <a:pt x="1852" y="3150"/>
                    <a:pt x="2230" y="3150"/>
                  </a:cubicBezTo>
                  <a:cubicBezTo>
                    <a:pt x="2608" y="3150"/>
                    <a:pt x="2989" y="3371"/>
                    <a:pt x="3144" y="3811"/>
                  </a:cubicBezTo>
                  <a:lnTo>
                    <a:pt x="3811" y="3811"/>
                  </a:lnTo>
                  <a:cubicBezTo>
                    <a:pt x="3966" y="3383"/>
                    <a:pt x="4347" y="3168"/>
                    <a:pt x="4725" y="3168"/>
                  </a:cubicBezTo>
                  <a:cubicBezTo>
                    <a:pt x="5103" y="3168"/>
                    <a:pt x="5478" y="3383"/>
                    <a:pt x="5621" y="3811"/>
                  </a:cubicBezTo>
                  <a:lnTo>
                    <a:pt x="6930" y="3811"/>
                  </a:lnTo>
                  <a:lnTo>
                    <a:pt x="6930" y="3454"/>
                  </a:lnTo>
                  <a:cubicBezTo>
                    <a:pt x="6930" y="1549"/>
                    <a:pt x="5383" y="1"/>
                    <a:pt x="3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0782;p117">
              <a:extLst>
                <a:ext uri="{FF2B5EF4-FFF2-40B4-BE49-F238E27FC236}">
                  <a16:creationId xmlns:a16="http://schemas.microsoft.com/office/drawing/2014/main" id="{324442FE-8F1D-4D69-88B0-803361F7177D}"/>
                </a:ext>
              </a:extLst>
            </p:cNvPr>
            <p:cNvSpPr/>
            <p:nvPr/>
          </p:nvSpPr>
          <p:spPr>
            <a:xfrm>
              <a:off x="4647716" y="4232918"/>
              <a:ext cx="245333" cy="132753"/>
            </a:xfrm>
            <a:custGeom>
              <a:avLst/>
              <a:gdLst/>
              <a:ahLst/>
              <a:cxnLst/>
              <a:rect l="l" t="t" r="r" b="b"/>
              <a:pathLst>
                <a:path w="6931" h="3740" extrusionOk="0">
                  <a:moveTo>
                    <a:pt x="2822" y="1237"/>
                  </a:moveTo>
                  <a:cubicBezTo>
                    <a:pt x="2834" y="1237"/>
                    <a:pt x="2846" y="1237"/>
                    <a:pt x="2858" y="1239"/>
                  </a:cubicBezTo>
                  <a:lnTo>
                    <a:pt x="4120" y="1239"/>
                  </a:lnTo>
                  <a:cubicBezTo>
                    <a:pt x="4263" y="1239"/>
                    <a:pt x="4406" y="1358"/>
                    <a:pt x="4406" y="1524"/>
                  </a:cubicBezTo>
                  <a:cubicBezTo>
                    <a:pt x="4430" y="1715"/>
                    <a:pt x="4287" y="1858"/>
                    <a:pt x="4120" y="1882"/>
                  </a:cubicBezTo>
                  <a:lnTo>
                    <a:pt x="2858" y="1882"/>
                  </a:lnTo>
                  <a:cubicBezTo>
                    <a:pt x="2692" y="1882"/>
                    <a:pt x="2572" y="1763"/>
                    <a:pt x="2549" y="1596"/>
                  </a:cubicBezTo>
                  <a:cubicBezTo>
                    <a:pt x="2504" y="1416"/>
                    <a:pt x="2628" y="1237"/>
                    <a:pt x="2822" y="1237"/>
                  </a:cubicBezTo>
                  <a:close/>
                  <a:moveTo>
                    <a:pt x="0" y="0"/>
                  </a:moveTo>
                  <a:lnTo>
                    <a:pt x="0" y="286"/>
                  </a:lnTo>
                  <a:cubicBezTo>
                    <a:pt x="0" y="2191"/>
                    <a:pt x="1548" y="3739"/>
                    <a:pt x="3477" y="3739"/>
                  </a:cubicBezTo>
                  <a:cubicBezTo>
                    <a:pt x="5383" y="3739"/>
                    <a:pt x="6907" y="2191"/>
                    <a:pt x="6930" y="286"/>
                  </a:cubicBezTo>
                  <a:lnTo>
                    <a:pt x="6930" y="0"/>
                  </a:lnTo>
                  <a:lnTo>
                    <a:pt x="5621" y="0"/>
                  </a:lnTo>
                  <a:cubicBezTo>
                    <a:pt x="5478" y="429"/>
                    <a:pt x="5103" y="643"/>
                    <a:pt x="4725" y="643"/>
                  </a:cubicBezTo>
                  <a:cubicBezTo>
                    <a:pt x="4347" y="643"/>
                    <a:pt x="3966" y="429"/>
                    <a:pt x="3811" y="0"/>
                  </a:cubicBezTo>
                  <a:lnTo>
                    <a:pt x="3144" y="0"/>
                  </a:lnTo>
                  <a:cubicBezTo>
                    <a:pt x="2989" y="429"/>
                    <a:pt x="2608" y="643"/>
                    <a:pt x="2230" y="643"/>
                  </a:cubicBezTo>
                  <a:cubicBezTo>
                    <a:pt x="1852" y="643"/>
                    <a:pt x="1477" y="429"/>
                    <a:pt x="1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063;p106">
              <a:extLst>
                <a:ext uri="{FF2B5EF4-FFF2-40B4-BE49-F238E27FC236}">
                  <a16:creationId xmlns:a16="http://schemas.microsoft.com/office/drawing/2014/main" id="{1C02F91B-9594-4C54-ACD2-5D39290D6BD8}"/>
                </a:ext>
              </a:extLst>
            </p:cNvPr>
            <p:cNvSpPr/>
            <p:nvPr/>
          </p:nvSpPr>
          <p:spPr>
            <a:xfrm>
              <a:off x="4778901" y="3259184"/>
              <a:ext cx="86337" cy="75618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064;p106">
              <a:extLst>
                <a:ext uri="{FF2B5EF4-FFF2-40B4-BE49-F238E27FC236}">
                  <a16:creationId xmlns:a16="http://schemas.microsoft.com/office/drawing/2014/main" id="{A101F27D-D4AE-4813-A372-AB84139A351D}"/>
                </a:ext>
              </a:extLst>
            </p:cNvPr>
            <p:cNvSpPr/>
            <p:nvPr/>
          </p:nvSpPr>
          <p:spPr>
            <a:xfrm>
              <a:off x="4650468" y="3107198"/>
              <a:ext cx="217521" cy="155677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065;p106">
              <a:extLst>
                <a:ext uri="{FF2B5EF4-FFF2-40B4-BE49-F238E27FC236}">
                  <a16:creationId xmlns:a16="http://schemas.microsoft.com/office/drawing/2014/main" id="{0C045E1D-5BBC-4C97-BF7C-BA4421137B2B}"/>
                </a:ext>
              </a:extLst>
            </p:cNvPr>
            <p:cNvSpPr/>
            <p:nvPr/>
          </p:nvSpPr>
          <p:spPr>
            <a:xfrm>
              <a:off x="4651459" y="3062372"/>
              <a:ext cx="183707" cy="66893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066;p106">
              <a:extLst>
                <a:ext uri="{FF2B5EF4-FFF2-40B4-BE49-F238E27FC236}">
                  <a16:creationId xmlns:a16="http://schemas.microsoft.com/office/drawing/2014/main" id="{C781C0C6-1525-48F4-876B-C2A7692942BF}"/>
                </a:ext>
              </a:extLst>
            </p:cNvPr>
            <p:cNvSpPr/>
            <p:nvPr/>
          </p:nvSpPr>
          <p:spPr>
            <a:xfrm>
              <a:off x="4544019" y="3279277"/>
              <a:ext cx="199445" cy="163533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7067;p106">
              <a:extLst>
                <a:ext uri="{FF2B5EF4-FFF2-40B4-BE49-F238E27FC236}">
                  <a16:creationId xmlns:a16="http://schemas.microsoft.com/office/drawing/2014/main" id="{14B58D22-5A05-4ADC-B707-1EF5EF33A4C8}"/>
                </a:ext>
              </a:extLst>
            </p:cNvPr>
            <p:cNvSpPr/>
            <p:nvPr/>
          </p:nvSpPr>
          <p:spPr>
            <a:xfrm>
              <a:off x="4774747" y="3279277"/>
              <a:ext cx="199197" cy="163513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7068;p106">
              <a:extLst>
                <a:ext uri="{FF2B5EF4-FFF2-40B4-BE49-F238E27FC236}">
                  <a16:creationId xmlns:a16="http://schemas.microsoft.com/office/drawing/2014/main" id="{164C67CD-0289-4518-B863-887C0E5C96BA}"/>
                </a:ext>
              </a:extLst>
            </p:cNvPr>
            <p:cNvSpPr/>
            <p:nvPr/>
          </p:nvSpPr>
          <p:spPr>
            <a:xfrm>
              <a:off x="4653467" y="3259420"/>
              <a:ext cx="86090" cy="75322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7069;p106">
              <a:extLst>
                <a:ext uri="{FF2B5EF4-FFF2-40B4-BE49-F238E27FC236}">
                  <a16:creationId xmlns:a16="http://schemas.microsoft.com/office/drawing/2014/main" id="{D9059D60-52B7-40C9-9855-9280263E0972}"/>
                </a:ext>
              </a:extLst>
            </p:cNvPr>
            <p:cNvSpPr/>
            <p:nvPr/>
          </p:nvSpPr>
          <p:spPr>
            <a:xfrm>
              <a:off x="4746160" y="3284804"/>
              <a:ext cx="25477" cy="13856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071;p106">
              <a:extLst>
                <a:ext uri="{FF2B5EF4-FFF2-40B4-BE49-F238E27FC236}">
                  <a16:creationId xmlns:a16="http://schemas.microsoft.com/office/drawing/2014/main" id="{57EE1C14-DFF1-4C91-B577-355BCDE43CD6}"/>
                </a:ext>
              </a:extLst>
            </p:cNvPr>
            <p:cNvSpPr/>
            <p:nvPr/>
          </p:nvSpPr>
          <p:spPr>
            <a:xfrm>
              <a:off x="4644239" y="3614972"/>
              <a:ext cx="199156" cy="66877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072;p106">
              <a:extLst>
                <a:ext uri="{FF2B5EF4-FFF2-40B4-BE49-F238E27FC236}">
                  <a16:creationId xmlns:a16="http://schemas.microsoft.com/office/drawing/2014/main" id="{12521C16-6255-47D3-9A20-5AF0F7B6E112}"/>
                </a:ext>
              </a:extLst>
            </p:cNvPr>
            <p:cNvSpPr/>
            <p:nvPr/>
          </p:nvSpPr>
          <p:spPr>
            <a:xfrm>
              <a:off x="4642805" y="3659780"/>
              <a:ext cx="236238" cy="157304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073;p106">
              <a:extLst>
                <a:ext uri="{FF2B5EF4-FFF2-40B4-BE49-F238E27FC236}">
                  <a16:creationId xmlns:a16="http://schemas.microsoft.com/office/drawing/2014/main" id="{6C42B123-19BC-4AD6-BB65-134BFFFC3DFD}"/>
                </a:ext>
              </a:extLst>
            </p:cNvPr>
            <p:cNvSpPr/>
            <p:nvPr/>
          </p:nvSpPr>
          <p:spPr>
            <a:xfrm>
              <a:off x="4681770" y="3824190"/>
              <a:ext cx="158936" cy="37465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074;p106">
              <a:extLst>
                <a:ext uri="{FF2B5EF4-FFF2-40B4-BE49-F238E27FC236}">
                  <a16:creationId xmlns:a16="http://schemas.microsoft.com/office/drawing/2014/main" id="{0A47FECD-0AC9-44FE-8710-441B1C7C8BF4}"/>
                </a:ext>
              </a:extLst>
            </p:cNvPr>
            <p:cNvSpPr/>
            <p:nvPr/>
          </p:nvSpPr>
          <p:spPr>
            <a:xfrm>
              <a:off x="4812319" y="3592666"/>
              <a:ext cx="100728" cy="66482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075;p106">
              <a:extLst>
                <a:ext uri="{FF2B5EF4-FFF2-40B4-BE49-F238E27FC236}">
                  <a16:creationId xmlns:a16="http://schemas.microsoft.com/office/drawing/2014/main" id="{B3861214-8751-4CFB-8C37-8E3877B2AFB4}"/>
                </a:ext>
              </a:extLst>
            </p:cNvPr>
            <p:cNvSpPr/>
            <p:nvPr/>
          </p:nvSpPr>
          <p:spPr>
            <a:xfrm>
              <a:off x="4544019" y="3824427"/>
              <a:ext cx="429925" cy="148677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" name="그래픽 48" descr="사용자">
              <a:extLst>
                <a:ext uri="{FF2B5EF4-FFF2-40B4-BE49-F238E27FC236}">
                  <a16:creationId xmlns:a16="http://schemas.microsoft.com/office/drawing/2014/main" id="{E1E821D0-7F86-4A71-A253-667A19651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79448" y="2517418"/>
              <a:ext cx="558902" cy="49457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BA74CF-86D9-413B-9567-5F4E2B083CA1}"/>
                </a:ext>
              </a:extLst>
            </p:cNvPr>
            <p:cNvSpPr txBox="1"/>
            <p:nvPr/>
          </p:nvSpPr>
          <p:spPr>
            <a:xfrm>
              <a:off x="5161579" y="2602077"/>
              <a:ext cx="1634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[ B, C, D, E, F ]</a:t>
              </a:r>
              <a:endParaRPr lang="ko-KR" altLang="en-US" sz="16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B611341-1A8A-4FE2-9444-D9DB9B10E770}"/>
                </a:ext>
              </a:extLst>
            </p:cNvPr>
            <p:cNvSpPr txBox="1"/>
            <p:nvPr/>
          </p:nvSpPr>
          <p:spPr>
            <a:xfrm>
              <a:off x="5162529" y="3111445"/>
              <a:ext cx="1634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[ E, J, K, L, Q ] </a:t>
              </a:r>
              <a:endParaRPr lang="ko-KR" altLang="en-US" sz="16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30EFAFA-3D70-431E-94CE-860B5B062D36}"/>
                </a:ext>
              </a:extLst>
            </p:cNvPr>
            <p:cNvSpPr txBox="1"/>
            <p:nvPr/>
          </p:nvSpPr>
          <p:spPr>
            <a:xfrm>
              <a:off x="5158945" y="3620908"/>
              <a:ext cx="1634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[ E, K, J, Q, Z ]</a:t>
              </a:r>
              <a:endParaRPr lang="ko-KR" altLang="en-US" sz="16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C21EC5-734A-43C3-A62A-B134F466EBD4}"/>
                </a:ext>
              </a:extLst>
            </p:cNvPr>
            <p:cNvSpPr txBox="1"/>
            <p:nvPr/>
          </p:nvSpPr>
          <p:spPr>
            <a:xfrm>
              <a:off x="5166129" y="4095506"/>
              <a:ext cx="1634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[ F, G, H, I, J ]</a:t>
              </a:r>
              <a:endParaRPr lang="ko-KR" altLang="en-US" sz="1600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7DD8EE7E-C3BE-4D4D-ADAA-876B10F8BE93}"/>
                </a:ext>
              </a:extLst>
            </p:cNvPr>
            <p:cNvCxnSpPr>
              <a:cxnSpLocks/>
              <a:stCxn id="97" idx="3"/>
              <a:endCxn id="49" idx="1"/>
            </p:cNvCxnSpPr>
            <p:nvPr/>
          </p:nvCxnSpPr>
          <p:spPr>
            <a:xfrm flipV="1">
              <a:off x="3859380" y="2764703"/>
              <a:ext cx="620068" cy="327398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5DD233D2-AC59-4BDA-A84F-D308611FD90E}"/>
                </a:ext>
              </a:extLst>
            </p:cNvPr>
            <p:cNvCxnSpPr>
              <a:cxnSpLocks/>
              <a:stCxn id="97" idx="3"/>
            </p:cNvCxnSpPr>
            <p:nvPr/>
          </p:nvCxnSpPr>
          <p:spPr>
            <a:xfrm>
              <a:off x="3859380" y="3092101"/>
              <a:ext cx="587243" cy="215183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7D91D766-1997-487F-B38D-400955A56FC5}"/>
                </a:ext>
              </a:extLst>
            </p:cNvPr>
            <p:cNvCxnSpPr>
              <a:cxnSpLocks/>
              <a:stCxn id="97" idx="3"/>
            </p:cNvCxnSpPr>
            <p:nvPr/>
          </p:nvCxnSpPr>
          <p:spPr>
            <a:xfrm>
              <a:off x="3859380" y="3092101"/>
              <a:ext cx="587243" cy="678996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7798CD05-A5C1-45BA-AC57-BB53F273170A}"/>
                </a:ext>
              </a:extLst>
            </p:cNvPr>
            <p:cNvCxnSpPr>
              <a:cxnSpLocks/>
              <a:stCxn id="97" idx="3"/>
            </p:cNvCxnSpPr>
            <p:nvPr/>
          </p:nvCxnSpPr>
          <p:spPr>
            <a:xfrm>
              <a:off x="3859380" y="3092101"/>
              <a:ext cx="591810" cy="1166030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34C5795D-CEFB-46A8-B45D-E361A8F57004}"/>
                </a:ext>
              </a:extLst>
            </p:cNvPr>
            <p:cNvCxnSpPr>
              <a:cxnSpLocks/>
              <a:stCxn id="95" idx="3"/>
              <a:endCxn id="49" idx="1"/>
            </p:cNvCxnSpPr>
            <p:nvPr/>
          </p:nvCxnSpPr>
          <p:spPr>
            <a:xfrm flipV="1">
              <a:off x="3859380" y="2764703"/>
              <a:ext cx="620068" cy="1375091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EF4BA8B-6EBC-4CC6-8BDA-A94EF3D76F67}"/>
                </a:ext>
              </a:extLst>
            </p:cNvPr>
            <p:cNvCxnSpPr>
              <a:cxnSpLocks/>
              <a:stCxn id="95" idx="3"/>
            </p:cNvCxnSpPr>
            <p:nvPr/>
          </p:nvCxnSpPr>
          <p:spPr>
            <a:xfrm flipV="1">
              <a:off x="3859380" y="3334743"/>
              <a:ext cx="584026" cy="805051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114676BC-D4C2-4D7B-9F79-345DFB0A8B8D}"/>
                </a:ext>
              </a:extLst>
            </p:cNvPr>
            <p:cNvCxnSpPr>
              <a:cxnSpLocks/>
              <a:stCxn id="95" idx="3"/>
            </p:cNvCxnSpPr>
            <p:nvPr/>
          </p:nvCxnSpPr>
          <p:spPr>
            <a:xfrm flipV="1">
              <a:off x="3859380" y="3793828"/>
              <a:ext cx="583293" cy="345966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F98D6C7C-C679-4911-8A9D-2851D740CA7E}"/>
                </a:ext>
              </a:extLst>
            </p:cNvPr>
            <p:cNvCxnSpPr>
              <a:cxnSpLocks/>
              <a:stCxn id="95" idx="3"/>
            </p:cNvCxnSpPr>
            <p:nvPr/>
          </p:nvCxnSpPr>
          <p:spPr>
            <a:xfrm>
              <a:off x="3859380" y="4139794"/>
              <a:ext cx="587243" cy="126101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2270;p100">
              <a:extLst>
                <a:ext uri="{FF2B5EF4-FFF2-40B4-BE49-F238E27FC236}">
                  <a16:creationId xmlns:a16="http://schemas.microsoft.com/office/drawing/2014/main" id="{C1EB3F6F-52B0-40E1-9CBB-48E61875D497}"/>
                </a:ext>
              </a:extLst>
            </p:cNvPr>
            <p:cNvSpPr/>
            <p:nvPr/>
          </p:nvSpPr>
          <p:spPr>
            <a:xfrm>
              <a:off x="6937236" y="3510956"/>
              <a:ext cx="205135" cy="150187"/>
            </a:xfrm>
            <a:custGeom>
              <a:avLst/>
              <a:gdLst/>
              <a:ahLst/>
              <a:cxnLst/>
              <a:rect l="l" t="t" r="r" b="b"/>
              <a:pathLst>
                <a:path w="2821" h="2122" extrusionOk="0">
                  <a:moveTo>
                    <a:pt x="1761" y="1"/>
                  </a:moveTo>
                  <a:lnTo>
                    <a:pt x="1400" y="361"/>
                  </a:lnTo>
                  <a:lnTo>
                    <a:pt x="1847" y="808"/>
                  </a:lnTo>
                  <a:lnTo>
                    <a:pt x="1" y="808"/>
                  </a:lnTo>
                  <a:lnTo>
                    <a:pt x="1" y="1321"/>
                  </a:lnTo>
                  <a:lnTo>
                    <a:pt x="1847" y="1321"/>
                  </a:lnTo>
                  <a:lnTo>
                    <a:pt x="1400" y="1768"/>
                  </a:lnTo>
                  <a:lnTo>
                    <a:pt x="1761" y="2121"/>
                  </a:lnTo>
                  <a:lnTo>
                    <a:pt x="2821" y="1061"/>
                  </a:lnTo>
                  <a:lnTo>
                    <a:pt x="1761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" name="그래픽 64" descr="문서">
              <a:extLst>
                <a:ext uri="{FF2B5EF4-FFF2-40B4-BE49-F238E27FC236}">
                  <a16:creationId xmlns:a16="http://schemas.microsoft.com/office/drawing/2014/main" id="{12B75F95-2B21-4E95-BB46-A5302E8EE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14455" y="3337516"/>
              <a:ext cx="812031" cy="718563"/>
            </a:xfrm>
            <a:prstGeom prst="rect">
              <a:avLst/>
            </a:prstGeom>
          </p:spPr>
        </p:pic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B95ED53-7E69-4969-BC41-034C2BA68117}"/>
                </a:ext>
              </a:extLst>
            </p:cNvPr>
            <p:cNvGrpSpPr/>
            <p:nvPr/>
          </p:nvGrpSpPr>
          <p:grpSpPr>
            <a:xfrm>
              <a:off x="7285702" y="3051542"/>
              <a:ext cx="1696840" cy="289902"/>
              <a:chOff x="6473419" y="2910754"/>
              <a:chExt cx="1420860" cy="274328"/>
            </a:xfrm>
          </p:grpSpPr>
          <p:pic>
            <p:nvPicPr>
              <p:cNvPr id="69" name="그래픽 68" descr="악보">
                <a:extLst>
                  <a:ext uri="{FF2B5EF4-FFF2-40B4-BE49-F238E27FC236}">
                    <a16:creationId xmlns:a16="http://schemas.microsoft.com/office/drawing/2014/main" id="{864F2E2A-77F0-4A3F-B021-0C536AED3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473419" y="2946429"/>
                <a:ext cx="238653" cy="238653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FDAA558-595B-4137-B009-05ADAC45B038}"/>
                  </a:ext>
                </a:extLst>
              </p:cNvPr>
              <p:cNvSpPr txBox="1"/>
              <p:nvPr/>
            </p:nvSpPr>
            <p:spPr>
              <a:xfrm>
                <a:off x="6704399" y="2910754"/>
                <a:ext cx="1189880" cy="247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latin typeface="+mn-ea"/>
                    <a:ea typeface="+mn-ea"/>
                  </a:rPr>
                  <a:t>A</a:t>
                </a:r>
                <a:r>
                  <a:rPr lang="ko-KR" altLang="en-US" sz="1100" dirty="0">
                    <a:latin typeface="+mn-ea"/>
                    <a:ea typeface="+mn-ea"/>
                  </a:rPr>
                  <a:t>곡에 대한 정답군</a:t>
                </a: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738943C-28B9-4BEB-A6AC-8F16B8F3CDA5}"/>
                </a:ext>
              </a:extLst>
            </p:cNvPr>
            <p:cNvSpPr txBox="1"/>
            <p:nvPr/>
          </p:nvSpPr>
          <p:spPr>
            <a:xfrm>
              <a:off x="8165062" y="3341732"/>
              <a:ext cx="1634960" cy="780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[ B, C, D, E, F, G, H, I, J, K, L, Q, Z ]</a:t>
              </a:r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B113BB9-68F3-45F8-9783-6C2D19A31BB6}"/>
                </a:ext>
              </a:extLst>
            </p:cNvPr>
            <p:cNvSpPr txBox="1"/>
            <p:nvPr/>
          </p:nvSpPr>
          <p:spPr>
            <a:xfrm>
              <a:off x="7353282" y="2888353"/>
              <a:ext cx="8732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+mn-ea"/>
                  <a:ea typeface="+mn-ea"/>
                </a:rPr>
                <a:t>최종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599D7E4-583A-41CF-86EB-A037FE87DA25}"/>
                </a:ext>
              </a:extLst>
            </p:cNvPr>
            <p:cNvSpPr txBox="1"/>
            <p:nvPr/>
          </p:nvSpPr>
          <p:spPr>
            <a:xfrm>
              <a:off x="5038350" y="2160826"/>
              <a:ext cx="1819961" cy="352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err="1">
                  <a:latin typeface="+mn-ea"/>
                  <a:ea typeface="+mn-ea"/>
                </a:rPr>
                <a:t>한명당</a:t>
              </a:r>
              <a:r>
                <a:rPr lang="ko-KR" altLang="en-US" sz="1100" dirty="0">
                  <a:latin typeface="+mn-ea"/>
                  <a:ea typeface="+mn-ea"/>
                </a:rPr>
                <a:t> 다섯 곡씩 </a:t>
              </a:r>
              <a:r>
                <a:rPr lang="en-US" altLang="ko-KR" sz="1100" dirty="0">
                  <a:latin typeface="+mn-ea"/>
                  <a:ea typeface="+mn-ea"/>
                </a:rPr>
                <a:t>‘</a:t>
              </a:r>
              <a:r>
                <a:rPr lang="ko-KR" altLang="en-US" sz="1100" dirty="0">
                  <a:latin typeface="+mn-ea"/>
                  <a:ea typeface="+mn-ea"/>
                </a:rPr>
                <a:t>유사하다</a:t>
              </a:r>
              <a:r>
                <a:rPr lang="en-US" altLang="ko-KR" sz="1100" dirty="0">
                  <a:latin typeface="+mn-ea"/>
                  <a:ea typeface="+mn-ea"/>
                </a:rPr>
                <a:t>’</a:t>
              </a:r>
              <a:r>
                <a:rPr lang="ko-KR" altLang="en-US" sz="1100" dirty="0">
                  <a:latin typeface="+mn-ea"/>
                  <a:ea typeface="+mn-ea"/>
                </a:rPr>
                <a:t> 생각하는 곡을 선정</a:t>
              </a:r>
              <a:endParaRPr lang="ko-KR" altLang="en-US" sz="2000" dirty="0">
                <a:latin typeface="+mn-ea"/>
                <a:ea typeface="+mn-ea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62318C7C-C37D-46E0-B646-E3430E8F1FC0}"/>
              </a:ext>
            </a:extLst>
          </p:cNvPr>
          <p:cNvSpPr txBox="1"/>
          <p:nvPr/>
        </p:nvSpPr>
        <p:spPr>
          <a:xfrm>
            <a:off x="1055688" y="1233267"/>
            <a:ext cx="5184753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정확한 정답을 정의 내리기 위해 우리의 정답을 정하는 과정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 err="1">
                <a:latin typeface="+mn-ea"/>
              </a:rPr>
              <a:t>라벨링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9DF4DACD-703B-4476-9AE8-B7E1B10890FC}"/>
              </a:ext>
            </a:extLst>
          </p:cNvPr>
          <p:cNvGrpSpPr/>
          <p:nvPr/>
        </p:nvGrpSpPr>
        <p:grpSpPr>
          <a:xfrm>
            <a:off x="335220" y="638495"/>
            <a:ext cx="8191057" cy="584775"/>
            <a:chOff x="335220" y="638495"/>
            <a:chExt cx="8191057" cy="584775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EE273A0-D3F3-4B91-97E9-1D16721FF7A8}"/>
                </a:ext>
              </a:extLst>
            </p:cNvPr>
            <p:cNvSpPr txBox="1"/>
            <p:nvPr/>
          </p:nvSpPr>
          <p:spPr>
            <a:xfrm>
              <a:off x="335220" y="638495"/>
              <a:ext cx="8191057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dirty="0">
                  <a:latin typeface="+mj-ea"/>
                  <a:ea typeface="+mj-ea"/>
                  <a:cs typeface="KoPubWorld돋움체 Bold" panose="00000800000000000000" pitchFamily="2" charset="-127"/>
                </a:rPr>
                <a:t>◆ </a:t>
              </a:r>
              <a:r>
                <a:rPr lang="ko-KR" altLang="en-US" sz="3200" dirty="0">
                  <a:latin typeface="+mj-ea"/>
                  <a:ea typeface="+mj-ea"/>
                  <a:cs typeface="KoPubWorld돋움체 Light" panose="00000300000000000000" pitchFamily="2" charset="-127"/>
                </a:rPr>
                <a:t>유사도 프로세스</a:t>
              </a:r>
              <a:r>
                <a:rPr lang="en-US" altLang="ko-KR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(</a:t>
              </a:r>
              <a:r>
                <a:rPr lang="ko-KR" altLang="en-US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가사</a:t>
              </a:r>
              <a:r>
                <a:rPr lang="en-US" altLang="ko-KR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)</a:t>
              </a:r>
              <a:endParaRPr lang="ko-KR" altLang="en-US" sz="2000" dirty="0"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2DD87BDD-F27A-4F45-AFD7-B75538F116BA}"/>
                </a:ext>
              </a:extLst>
            </p:cNvPr>
            <p:cNvCxnSpPr>
              <a:cxnSpLocks/>
            </p:cNvCxnSpPr>
            <p:nvPr/>
          </p:nvCxnSpPr>
          <p:spPr>
            <a:xfrm>
              <a:off x="907287" y="1178833"/>
              <a:ext cx="32114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5749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468DF1B-A10C-4D2D-8D66-7EA573E684F0}"/>
              </a:ext>
            </a:extLst>
          </p:cNvPr>
          <p:cNvSpPr txBox="1"/>
          <p:nvPr/>
        </p:nvSpPr>
        <p:spPr>
          <a:xfrm>
            <a:off x="489467" y="330718"/>
            <a:ext cx="19511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 latinLnBrk="0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02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과정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수행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C4F80-6C3D-45D5-8ABB-11A3309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84020D-CC61-4372-8E11-0C67A1FA180C}"/>
              </a:ext>
            </a:extLst>
          </p:cNvPr>
          <p:cNvSpPr txBox="1"/>
          <p:nvPr/>
        </p:nvSpPr>
        <p:spPr>
          <a:xfrm>
            <a:off x="1055688" y="1233267"/>
            <a:ext cx="3556102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실제 비교에 쓰인 기준 노래와 비교 노래 세트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5741CCA2-2624-4F3D-9A90-449173CF0F49}"/>
              </a:ext>
            </a:extLst>
          </p:cNvPr>
          <p:cNvSpPr/>
          <p:nvPr/>
        </p:nvSpPr>
        <p:spPr>
          <a:xfrm>
            <a:off x="1670011" y="3561179"/>
            <a:ext cx="8391650" cy="921619"/>
          </a:xfrm>
          <a:prstGeom prst="rightArrow">
            <a:avLst/>
          </a:prstGeom>
          <a:gradFill>
            <a:gsLst>
              <a:gs pos="0">
                <a:srgbClr val="D9D9D9">
                  <a:alpha val="0"/>
                  <a:lumMod val="99000"/>
                  <a:lumOff val="1000"/>
                </a:srgbClr>
              </a:gs>
              <a:gs pos="45000">
                <a:srgbClr val="D9D9D9">
                  <a:lumMod val="76000"/>
                </a:srgbClr>
              </a:gs>
            </a:gsLst>
            <a:lin ang="0" scaled="0"/>
          </a:gradFill>
        </p:spPr>
        <p:txBody>
          <a:bodyPr wrap="square" rtlCol="0" anchor="ctr">
            <a:spAutoFit/>
          </a:bodyPr>
          <a:lstStyle/>
          <a:p>
            <a:pPr algn="l" fontAlgn="base" latinLnBrk="0">
              <a:lnSpc>
                <a:spcPct val="130000"/>
              </a:lnSpc>
            </a:pPr>
            <a:endParaRPr lang="ko-KR" altLang="en-US" sz="1400" kern="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C4CBF95-7E3A-4ADC-82F5-83D505CB13A6}"/>
              </a:ext>
            </a:extLst>
          </p:cNvPr>
          <p:cNvGrpSpPr/>
          <p:nvPr/>
        </p:nvGrpSpPr>
        <p:grpSpPr>
          <a:xfrm>
            <a:off x="9869304" y="2898400"/>
            <a:ext cx="1161895" cy="2186557"/>
            <a:chOff x="9643145" y="2295870"/>
            <a:chExt cx="1701130" cy="2484778"/>
          </a:xfrm>
        </p:grpSpPr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86EA90C4-A626-4F43-A359-3CEFB194E0C7}"/>
                </a:ext>
              </a:extLst>
            </p:cNvPr>
            <p:cNvSpPr/>
            <p:nvPr/>
          </p:nvSpPr>
          <p:spPr>
            <a:xfrm>
              <a:off x="9643145" y="4133662"/>
              <a:ext cx="1701130" cy="646986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최종 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개</a:t>
              </a:r>
            </a:p>
            <a:p>
              <a:pPr algn="ctr"/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비교 세트 </a:t>
              </a: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CBC137AB-32EA-4875-A334-A8D823C31B6C}"/>
                </a:ext>
              </a:extLst>
            </p:cNvPr>
            <p:cNvGrpSpPr/>
            <p:nvPr/>
          </p:nvGrpSpPr>
          <p:grpSpPr>
            <a:xfrm>
              <a:off x="9803927" y="3005074"/>
              <a:ext cx="1379566" cy="1007188"/>
              <a:chOff x="10234613" y="2359401"/>
              <a:chExt cx="972797" cy="710216"/>
            </a:xfrm>
          </p:grpSpPr>
          <p:sp>
            <p:nvSpPr>
              <p:cNvPr id="108" name="다이아몬드 107">
                <a:extLst>
                  <a:ext uri="{FF2B5EF4-FFF2-40B4-BE49-F238E27FC236}">
                    <a16:creationId xmlns:a16="http://schemas.microsoft.com/office/drawing/2014/main" id="{4D3A2D38-1FF3-4142-B6E2-2A82D83D7BC7}"/>
                  </a:ext>
                </a:extLst>
              </p:cNvPr>
              <p:cNvSpPr/>
              <p:nvPr/>
            </p:nvSpPr>
            <p:spPr>
              <a:xfrm>
                <a:off x="10234613" y="2662103"/>
                <a:ext cx="972797" cy="407514"/>
              </a:xfrm>
              <a:prstGeom prst="diamond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 anchor="ctr">
                <a:noAutofit/>
              </a:bodyPr>
              <a:lstStyle/>
              <a:p>
                <a:pPr algn="l" fontAlgn="base" latinLnBrk="0">
                  <a:lnSpc>
                    <a:spcPct val="130000"/>
                  </a:lnSpc>
                </a:pPr>
                <a:endParaRPr lang="ko-KR" altLang="en-US" sz="1400" kern="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111" name="다이아몬드 110">
                <a:extLst>
                  <a:ext uri="{FF2B5EF4-FFF2-40B4-BE49-F238E27FC236}">
                    <a16:creationId xmlns:a16="http://schemas.microsoft.com/office/drawing/2014/main" id="{66668A88-FE98-4A4F-8B7B-029CCDF29AB7}"/>
                  </a:ext>
                </a:extLst>
              </p:cNvPr>
              <p:cNvSpPr/>
              <p:nvPr/>
            </p:nvSpPr>
            <p:spPr>
              <a:xfrm>
                <a:off x="10234613" y="2510752"/>
                <a:ext cx="972797" cy="407514"/>
              </a:xfrm>
              <a:prstGeom prst="diamond">
                <a:avLst/>
              </a:prstGeom>
              <a:solidFill>
                <a:schemeClr val="accent3">
                  <a:lumMod val="75000"/>
                </a:schemeClr>
              </a:solidFill>
            </p:spPr>
            <p:txBody>
              <a:bodyPr wrap="square" rtlCol="0" anchor="ctr">
                <a:noAutofit/>
              </a:bodyPr>
              <a:lstStyle/>
              <a:p>
                <a:pPr algn="l" fontAlgn="base" latinLnBrk="0">
                  <a:lnSpc>
                    <a:spcPct val="130000"/>
                  </a:lnSpc>
                </a:pPr>
                <a:endParaRPr lang="ko-KR" altLang="en-US" sz="1400" kern="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112" name="다이아몬드 111">
                <a:extLst>
                  <a:ext uri="{FF2B5EF4-FFF2-40B4-BE49-F238E27FC236}">
                    <a16:creationId xmlns:a16="http://schemas.microsoft.com/office/drawing/2014/main" id="{A06E25AC-D242-4AEB-AA78-F5461B85356A}"/>
                  </a:ext>
                </a:extLst>
              </p:cNvPr>
              <p:cNvSpPr/>
              <p:nvPr/>
            </p:nvSpPr>
            <p:spPr>
              <a:xfrm>
                <a:off x="10234613" y="2359401"/>
                <a:ext cx="972797" cy="407514"/>
              </a:xfrm>
              <a:prstGeom prst="diamond">
                <a:avLst/>
              </a:prstGeom>
              <a:solidFill>
                <a:schemeClr val="accent3">
                  <a:lumMod val="50000"/>
                </a:schemeClr>
              </a:solidFill>
            </p:spPr>
            <p:txBody>
              <a:bodyPr wrap="square" rtlCol="0" anchor="ctr">
                <a:noAutofit/>
              </a:bodyPr>
              <a:lstStyle/>
              <a:p>
                <a:pPr algn="l" fontAlgn="base" latinLnBrk="0">
                  <a:lnSpc>
                    <a:spcPct val="130000"/>
                  </a:lnSpc>
                </a:pPr>
                <a:endParaRPr lang="ko-KR" altLang="en-US" sz="1400" kern="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42BB97B-42C7-4D87-8EC2-AE7782E67437}"/>
                </a:ext>
              </a:extLst>
            </p:cNvPr>
            <p:cNvSpPr txBox="1"/>
            <p:nvPr/>
          </p:nvSpPr>
          <p:spPr>
            <a:xfrm>
              <a:off x="9788215" y="2295870"/>
              <a:ext cx="1410989" cy="607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latin typeface="+mj-ea"/>
                  <a:ea typeface="+mj-ea"/>
                </a:rPr>
                <a:t>기준 노래</a:t>
              </a:r>
              <a:r>
                <a:rPr lang="en-US" altLang="ko-KR" sz="1000" dirty="0">
                  <a:latin typeface="+mj-ea"/>
                  <a:ea typeface="+mj-ea"/>
                </a:rPr>
                <a:t> 1</a:t>
              </a:r>
              <a:r>
                <a:rPr lang="ko-KR" altLang="en-US" sz="1000" dirty="0">
                  <a:latin typeface="+mj-ea"/>
                  <a:ea typeface="+mj-ea"/>
                </a:rPr>
                <a:t>곡</a:t>
              </a:r>
              <a:endParaRPr lang="en-US" altLang="ko-KR" sz="1000" dirty="0">
                <a:latin typeface="+mj-ea"/>
                <a:ea typeface="+mj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latin typeface="+mj-ea"/>
                  <a:ea typeface="+mj-ea"/>
                </a:rPr>
                <a:t>비교 노래</a:t>
              </a:r>
              <a:r>
                <a:rPr lang="en-US" altLang="ko-KR" sz="1000" dirty="0">
                  <a:latin typeface="+mj-ea"/>
                  <a:ea typeface="+mj-ea"/>
                </a:rPr>
                <a:t> 19</a:t>
              </a:r>
              <a:r>
                <a:rPr lang="ko-KR" altLang="en-US" sz="1000" dirty="0">
                  <a:latin typeface="+mj-ea"/>
                  <a:ea typeface="+mj-ea"/>
                </a:rPr>
                <a:t>곡</a:t>
              </a:r>
              <a:endParaRPr lang="en-US" altLang="ko-KR" sz="1000" dirty="0">
                <a:latin typeface="+mj-ea"/>
                <a:ea typeface="+mj-ea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D9A3501-223D-4C11-AE44-273C4786013E}"/>
              </a:ext>
            </a:extLst>
          </p:cNvPr>
          <p:cNvGrpSpPr/>
          <p:nvPr/>
        </p:nvGrpSpPr>
        <p:grpSpPr>
          <a:xfrm>
            <a:off x="335220" y="638495"/>
            <a:ext cx="8191057" cy="584775"/>
            <a:chOff x="335220" y="638495"/>
            <a:chExt cx="8191057" cy="58477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A91468A-8D19-4B99-9797-AB0D785BEFF9}"/>
                </a:ext>
              </a:extLst>
            </p:cNvPr>
            <p:cNvSpPr txBox="1"/>
            <p:nvPr/>
          </p:nvSpPr>
          <p:spPr>
            <a:xfrm>
              <a:off x="335220" y="638495"/>
              <a:ext cx="8191057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dirty="0">
                  <a:latin typeface="+mj-ea"/>
                  <a:ea typeface="+mj-ea"/>
                  <a:cs typeface="KoPubWorld돋움체 Bold" panose="00000800000000000000" pitchFamily="2" charset="-127"/>
                </a:rPr>
                <a:t>◆ </a:t>
              </a:r>
              <a:r>
                <a:rPr lang="ko-KR" altLang="en-US" sz="3200" dirty="0">
                  <a:latin typeface="+mj-ea"/>
                  <a:ea typeface="+mj-ea"/>
                  <a:cs typeface="KoPubWorld돋움체 Light" panose="00000300000000000000" pitchFamily="2" charset="-127"/>
                </a:rPr>
                <a:t>유사도 프로세스</a:t>
              </a:r>
              <a:r>
                <a:rPr lang="en-US" altLang="ko-KR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(</a:t>
              </a:r>
              <a:r>
                <a:rPr lang="ko-KR" altLang="en-US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가사</a:t>
              </a:r>
              <a:r>
                <a:rPr lang="en-US" altLang="ko-KR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)</a:t>
              </a:r>
              <a:endParaRPr lang="ko-KR" altLang="en-US" sz="2000" dirty="0"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19B79252-2FDF-4C8B-B984-DCBD8D1A0B66}"/>
                </a:ext>
              </a:extLst>
            </p:cNvPr>
            <p:cNvCxnSpPr>
              <a:cxnSpLocks/>
            </p:cNvCxnSpPr>
            <p:nvPr/>
          </p:nvCxnSpPr>
          <p:spPr>
            <a:xfrm>
              <a:off x="907287" y="1178833"/>
              <a:ext cx="32114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F43547-8B7F-4CDB-9780-86337017DADB}"/>
              </a:ext>
            </a:extLst>
          </p:cNvPr>
          <p:cNvGrpSpPr/>
          <p:nvPr/>
        </p:nvGrpSpPr>
        <p:grpSpPr>
          <a:xfrm>
            <a:off x="1201199" y="3478087"/>
            <a:ext cx="954010" cy="916282"/>
            <a:chOff x="1476264" y="2809022"/>
            <a:chExt cx="954010" cy="9162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8062EF2-4470-4E48-A8BD-2C21335B0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617" y="2809022"/>
              <a:ext cx="500400" cy="5004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 extrusionH="76200">
              <a:extrusionClr>
                <a:schemeClr val="tx1"/>
              </a:extrusionClr>
            </a:sp3d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84989D-2395-447D-AF96-A34FB0C50733}"/>
                </a:ext>
              </a:extLst>
            </p:cNvPr>
            <p:cNvSpPr txBox="1"/>
            <p:nvPr/>
          </p:nvSpPr>
          <p:spPr>
            <a:xfrm>
              <a:off x="1476264" y="3325194"/>
              <a:ext cx="9540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+mj-ea"/>
                  <a:ea typeface="+mj-ea"/>
                </a:rPr>
                <a:t>장르별 선별한 </a:t>
              </a:r>
              <a:r>
                <a:rPr lang="en-US" altLang="ko-KR" sz="1000" dirty="0">
                  <a:latin typeface="+mj-ea"/>
                  <a:ea typeface="+mj-ea"/>
                </a:rPr>
                <a:t>136</a:t>
              </a:r>
              <a:r>
                <a:rPr lang="ko-KR" altLang="en-US" sz="1000" dirty="0">
                  <a:latin typeface="+mj-ea"/>
                  <a:ea typeface="+mj-ea"/>
                </a:rPr>
                <a:t>곡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2AF50C7D-F730-4184-AE21-C76B506886CA}"/>
              </a:ext>
            </a:extLst>
          </p:cNvPr>
          <p:cNvGrpSpPr/>
          <p:nvPr/>
        </p:nvGrpSpPr>
        <p:grpSpPr>
          <a:xfrm>
            <a:off x="2647894" y="2501045"/>
            <a:ext cx="4877078" cy="2323715"/>
            <a:chOff x="604764" y="1815535"/>
            <a:chExt cx="5854329" cy="281808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1757EA65-0274-45C8-921C-B7EEA74E7205}"/>
                </a:ext>
              </a:extLst>
            </p:cNvPr>
            <p:cNvGrpSpPr/>
            <p:nvPr/>
          </p:nvGrpSpPr>
          <p:grpSpPr>
            <a:xfrm>
              <a:off x="604764" y="2488086"/>
              <a:ext cx="5854329" cy="2145538"/>
              <a:chOff x="604764" y="2488086"/>
              <a:chExt cx="5854329" cy="2145538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2968943F-9A86-4603-ADFC-49958A626E68}"/>
                  </a:ext>
                </a:extLst>
              </p:cNvPr>
              <p:cNvGrpSpPr/>
              <p:nvPr/>
            </p:nvGrpSpPr>
            <p:grpSpPr>
              <a:xfrm>
                <a:off x="604764" y="2545236"/>
                <a:ext cx="1719000" cy="2088388"/>
                <a:chOff x="464779" y="3036897"/>
                <a:chExt cx="1719000" cy="2088388"/>
              </a:xfrm>
              <a:scene3d>
                <a:camera prst="perspectiveContrastingRightFacing"/>
                <a:lightRig rig="threePt" dir="t"/>
              </a:scene3d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C715B28E-28D4-40BD-B7FF-1D58C0604D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4779" y="3325285"/>
                  <a:ext cx="1719000" cy="1800000"/>
                </a:xfrm>
                <a:prstGeom prst="rect">
                  <a:avLst/>
                </a:prstGeom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387C1B5-B59E-4508-AA7A-92A07B479A7E}"/>
                    </a:ext>
                  </a:extLst>
                </p:cNvPr>
                <p:cNvSpPr txBox="1"/>
                <p:nvPr/>
              </p:nvSpPr>
              <p:spPr>
                <a:xfrm>
                  <a:off x="609179" y="3036897"/>
                  <a:ext cx="1430200" cy="253916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+mj-ea"/>
                      <a:ea typeface="+mj-ea"/>
                    </a:rPr>
                    <a:t>&lt;</a:t>
                  </a:r>
                  <a:r>
                    <a:rPr lang="ko-KR" altLang="en-US" sz="1050" dirty="0">
                      <a:latin typeface="+mj-ea"/>
                      <a:ea typeface="+mj-ea"/>
                    </a:rPr>
                    <a:t>가로수 그늘아래 서면</a:t>
                  </a:r>
                  <a:r>
                    <a:rPr lang="en-US" altLang="ko-KR" sz="1050" dirty="0">
                      <a:latin typeface="+mj-ea"/>
                      <a:ea typeface="+mj-ea"/>
                    </a:rPr>
                    <a:t>&gt;</a:t>
                  </a:r>
                  <a:endParaRPr lang="ko-KR" altLang="en-US" sz="1050" dirty="0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0579BE17-77FB-44B6-BB09-99A92A295C34}"/>
                  </a:ext>
                </a:extLst>
              </p:cNvPr>
              <p:cNvGrpSpPr/>
              <p:nvPr/>
            </p:nvGrpSpPr>
            <p:grpSpPr>
              <a:xfrm>
                <a:off x="1175658" y="2545236"/>
                <a:ext cx="1800000" cy="2088388"/>
                <a:chOff x="3167512" y="3036897"/>
                <a:chExt cx="1800000" cy="2088388"/>
              </a:xfrm>
              <a:scene3d>
                <a:camera prst="perspectiveContrastingRightFacing"/>
                <a:lightRig rig="threePt" dir="t"/>
              </a:scene3d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EFBC30B-F114-42DD-846E-8CF2219FC8B2}"/>
                    </a:ext>
                  </a:extLst>
                </p:cNvPr>
                <p:cNvSpPr txBox="1"/>
                <p:nvPr/>
              </p:nvSpPr>
              <p:spPr>
                <a:xfrm>
                  <a:off x="3293101" y="3036897"/>
                  <a:ext cx="1548822" cy="253916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+mj-ea"/>
                      <a:ea typeface="+mj-ea"/>
                    </a:rPr>
                    <a:t>&lt;1,2,3,4 (</a:t>
                  </a:r>
                  <a:r>
                    <a:rPr lang="ko-KR" altLang="en-US" sz="1050" dirty="0">
                      <a:latin typeface="+mj-ea"/>
                      <a:ea typeface="+mj-ea"/>
                    </a:rPr>
                    <a:t>원</a:t>
                  </a:r>
                  <a:r>
                    <a:rPr lang="en-US" altLang="ko-KR" sz="1050" dirty="0">
                      <a:latin typeface="+mj-ea"/>
                      <a:ea typeface="+mj-ea"/>
                    </a:rPr>
                    <a:t>,</a:t>
                  </a:r>
                  <a:r>
                    <a:rPr lang="ko-KR" altLang="en-US" sz="1050" dirty="0">
                      <a:latin typeface="+mj-ea"/>
                      <a:ea typeface="+mj-ea"/>
                    </a:rPr>
                    <a:t>투</a:t>
                  </a:r>
                  <a:r>
                    <a:rPr lang="en-US" altLang="ko-KR" sz="1050" dirty="0">
                      <a:latin typeface="+mj-ea"/>
                      <a:ea typeface="+mj-ea"/>
                    </a:rPr>
                    <a:t>,</a:t>
                  </a:r>
                  <a:r>
                    <a:rPr lang="ko-KR" altLang="en-US" sz="1050" dirty="0">
                      <a:latin typeface="+mj-ea"/>
                      <a:ea typeface="+mj-ea"/>
                    </a:rPr>
                    <a:t>쓰리</a:t>
                  </a:r>
                  <a:r>
                    <a:rPr lang="en-US" altLang="ko-KR" sz="1050" dirty="0">
                      <a:latin typeface="+mj-ea"/>
                      <a:ea typeface="+mj-ea"/>
                    </a:rPr>
                    <a:t>,</a:t>
                  </a:r>
                  <a:r>
                    <a:rPr lang="ko-KR" altLang="en-US" sz="1050" dirty="0">
                      <a:latin typeface="+mj-ea"/>
                      <a:ea typeface="+mj-ea"/>
                    </a:rPr>
                    <a:t>포</a:t>
                  </a:r>
                  <a:r>
                    <a:rPr lang="en-US" altLang="ko-KR" sz="1050" dirty="0">
                      <a:latin typeface="+mj-ea"/>
                      <a:ea typeface="+mj-ea"/>
                    </a:rPr>
                    <a:t>)&gt;</a:t>
                  </a:r>
                  <a:endParaRPr lang="ko-KR" altLang="en-US" sz="1050" dirty="0">
                    <a:latin typeface="+mj-ea"/>
                    <a:ea typeface="+mj-ea"/>
                  </a:endParaRPr>
                </a:p>
              </p:txBody>
            </p:sp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49DE0C25-40C0-435B-99C4-AE4223D14D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7512" y="3325285"/>
                  <a:ext cx="1800000" cy="1800000"/>
                </a:xfrm>
                <a:prstGeom prst="rect">
                  <a:avLst/>
                </a:prstGeom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F601D992-89AE-4297-B780-1B3CCC3CB90A}"/>
                  </a:ext>
                </a:extLst>
              </p:cNvPr>
              <p:cNvGrpSpPr/>
              <p:nvPr/>
            </p:nvGrpSpPr>
            <p:grpSpPr>
              <a:xfrm>
                <a:off x="1827552" y="2545236"/>
                <a:ext cx="1800000" cy="2088388"/>
                <a:chOff x="4656671" y="3036897"/>
                <a:chExt cx="1800000" cy="2088388"/>
              </a:xfrm>
              <a:scene3d>
                <a:camera prst="perspectiveContrastingRightFacing"/>
                <a:lightRig rig="threePt" dir="t"/>
              </a:scene3d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1D191FC9-7F58-49E9-BECF-514FFA5720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6671" y="3325285"/>
                  <a:ext cx="1800000" cy="1800000"/>
                </a:xfrm>
                <a:prstGeom prst="rect">
                  <a:avLst/>
                </a:prstGeom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AC67E58-E085-438C-BAE4-81A1687DA5A0}"/>
                    </a:ext>
                  </a:extLst>
                </p:cNvPr>
                <p:cNvSpPr txBox="1"/>
                <p:nvPr/>
              </p:nvSpPr>
              <p:spPr>
                <a:xfrm>
                  <a:off x="5153356" y="3036897"/>
                  <a:ext cx="806631" cy="253916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+mj-ea"/>
                      <a:ea typeface="+mj-ea"/>
                    </a:rPr>
                    <a:t>&lt;</a:t>
                  </a:r>
                  <a:r>
                    <a:rPr lang="ko-KR" altLang="en-US" sz="1050" dirty="0">
                      <a:latin typeface="+mj-ea"/>
                      <a:ea typeface="+mj-ea"/>
                    </a:rPr>
                    <a:t>취향 저격</a:t>
                  </a:r>
                  <a:r>
                    <a:rPr lang="en-US" altLang="ko-KR" sz="1050" dirty="0">
                      <a:latin typeface="+mj-ea"/>
                      <a:ea typeface="+mj-ea"/>
                    </a:rPr>
                    <a:t>&gt;</a:t>
                  </a:r>
                  <a:endParaRPr lang="ko-KR" altLang="en-US" sz="1050" dirty="0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B1EC1435-C963-4F69-B56A-4BF291CCACD4}"/>
                  </a:ext>
                </a:extLst>
              </p:cNvPr>
              <p:cNvGrpSpPr/>
              <p:nvPr/>
            </p:nvGrpSpPr>
            <p:grpSpPr>
              <a:xfrm>
                <a:off x="2479446" y="2545236"/>
                <a:ext cx="2068966" cy="2088388"/>
                <a:chOff x="6123115" y="3036897"/>
                <a:chExt cx="2068966" cy="2088388"/>
              </a:xfrm>
              <a:scene3d>
                <a:camera prst="perspectiveContrastingRightFacing"/>
                <a:lightRig rig="threePt" dir="t"/>
              </a:scene3d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965893B4-F22E-4E01-B161-5912D5D060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3115" y="3325285"/>
                  <a:ext cx="2068966" cy="1800000"/>
                </a:xfrm>
                <a:prstGeom prst="rect">
                  <a:avLst/>
                </a:prstGeom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EB856CE-64A5-4AB7-8C1B-3558B2F5EDF1}"/>
                    </a:ext>
                  </a:extLst>
                </p:cNvPr>
                <p:cNvSpPr txBox="1"/>
                <p:nvPr/>
              </p:nvSpPr>
              <p:spPr>
                <a:xfrm>
                  <a:off x="6401622" y="3036897"/>
                  <a:ext cx="1511952" cy="253916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+mj-ea"/>
                      <a:ea typeface="+mj-ea"/>
                    </a:rPr>
                    <a:t>&lt;</a:t>
                  </a:r>
                  <a:r>
                    <a:rPr lang="ko-KR" altLang="en-US" sz="1050" dirty="0">
                      <a:latin typeface="+mj-ea"/>
                      <a:ea typeface="+mj-ea"/>
                    </a:rPr>
                    <a:t>사랑은</a:t>
                  </a:r>
                  <a:r>
                    <a:rPr lang="en-US" altLang="ko-KR" sz="1050" dirty="0">
                      <a:latin typeface="+mj-ea"/>
                      <a:ea typeface="+mj-ea"/>
                    </a:rPr>
                    <a:t>...</a:t>
                  </a:r>
                  <a:r>
                    <a:rPr lang="ko-KR" altLang="en-US" sz="1050" dirty="0">
                      <a:latin typeface="+mj-ea"/>
                      <a:ea typeface="+mj-ea"/>
                    </a:rPr>
                    <a:t>향기를 남기고</a:t>
                  </a:r>
                  <a:r>
                    <a:rPr lang="en-US" altLang="ko-KR" sz="1050" dirty="0">
                      <a:latin typeface="+mj-ea"/>
                      <a:ea typeface="+mj-ea"/>
                    </a:rPr>
                    <a:t>&gt;</a:t>
                  </a:r>
                  <a:endParaRPr lang="ko-KR" altLang="en-US" sz="1050" dirty="0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9EB7998-61E2-4876-B158-B19395A96977}"/>
                  </a:ext>
                </a:extLst>
              </p:cNvPr>
              <p:cNvGrpSpPr/>
              <p:nvPr/>
            </p:nvGrpSpPr>
            <p:grpSpPr>
              <a:xfrm>
                <a:off x="3400306" y="2488086"/>
                <a:ext cx="1755000" cy="2088388"/>
                <a:chOff x="7589559" y="3036897"/>
                <a:chExt cx="1755000" cy="2088388"/>
              </a:xfrm>
              <a:scene3d>
                <a:camera prst="perspectiveContrastingRightFacing"/>
                <a:lightRig rig="threePt" dir="t"/>
              </a:scene3d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6261E485-1ABF-4F0D-BDC3-F40D539CAC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89559" y="3325285"/>
                  <a:ext cx="1755000" cy="1800000"/>
                </a:xfrm>
                <a:prstGeom prst="rect">
                  <a:avLst/>
                </a:prstGeom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1E5FB14-FA80-4E49-BFD5-10458CCFE707}"/>
                    </a:ext>
                  </a:extLst>
                </p:cNvPr>
                <p:cNvSpPr txBox="1"/>
                <p:nvPr/>
              </p:nvSpPr>
              <p:spPr>
                <a:xfrm>
                  <a:off x="8063746" y="3036897"/>
                  <a:ext cx="806631" cy="253916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+mj-ea"/>
                      <a:ea typeface="+mj-ea"/>
                    </a:rPr>
                    <a:t>&lt;</a:t>
                  </a:r>
                  <a:r>
                    <a:rPr lang="ko-KR" altLang="en-US" sz="1050" dirty="0">
                      <a:latin typeface="+mj-ea"/>
                      <a:ea typeface="+mj-ea"/>
                    </a:rPr>
                    <a:t>임과 함께</a:t>
                  </a:r>
                  <a:r>
                    <a:rPr lang="en-US" altLang="ko-KR" sz="1050" dirty="0">
                      <a:latin typeface="+mj-ea"/>
                      <a:ea typeface="+mj-ea"/>
                    </a:rPr>
                    <a:t>&gt;</a:t>
                  </a:r>
                  <a:endParaRPr lang="ko-KR" altLang="en-US" sz="1050" dirty="0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2C5F1031-7808-40E3-95ED-12749F0EB69C}"/>
                  </a:ext>
                </a:extLst>
              </p:cNvPr>
              <p:cNvGrpSpPr/>
              <p:nvPr/>
            </p:nvGrpSpPr>
            <p:grpSpPr>
              <a:xfrm>
                <a:off x="4007200" y="2545236"/>
                <a:ext cx="1800000" cy="2088388"/>
                <a:chOff x="9008378" y="3036897"/>
                <a:chExt cx="1800000" cy="2088388"/>
              </a:xfrm>
              <a:scene3d>
                <a:camera prst="perspectiveContrastingRightFacing"/>
                <a:lightRig rig="threePt" dir="t"/>
              </a:scene3d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257BDE78-49CD-430C-A1C3-6092580640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08378" y="3325285"/>
                  <a:ext cx="1800000" cy="1800000"/>
                </a:xfrm>
                <a:prstGeom prst="rect">
                  <a:avLst/>
                </a:prstGeom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D27F40C-EA44-4B62-B716-52DFFC05D147}"/>
                    </a:ext>
                  </a:extLst>
                </p:cNvPr>
                <p:cNvSpPr txBox="1"/>
                <p:nvPr/>
              </p:nvSpPr>
              <p:spPr>
                <a:xfrm>
                  <a:off x="9290260" y="3036897"/>
                  <a:ext cx="1236237" cy="253916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+mj-ea"/>
                      <a:ea typeface="+mj-ea"/>
                    </a:rPr>
                    <a:t>&lt;Touch My Body&gt;</a:t>
                  </a:r>
                  <a:endParaRPr lang="ko-KR" altLang="en-US" sz="1050" dirty="0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64E7328-4D69-4BEA-9CE1-FC4986F642AE}"/>
                  </a:ext>
                </a:extLst>
              </p:cNvPr>
              <p:cNvGrpSpPr/>
              <p:nvPr/>
            </p:nvGrpSpPr>
            <p:grpSpPr>
              <a:xfrm>
                <a:off x="4659093" y="2545236"/>
                <a:ext cx="1800000" cy="2088388"/>
                <a:chOff x="10474820" y="3036897"/>
                <a:chExt cx="1800000" cy="2088388"/>
              </a:xfrm>
              <a:scene3d>
                <a:camera prst="perspectiveContrastingRightFacing"/>
                <a:lightRig rig="threePt" dir="t"/>
              </a:scene3d>
            </p:grpSpPr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E6BE53F8-6E0D-40AE-A873-E41101E7B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74820" y="3325285"/>
                  <a:ext cx="1800000" cy="1800000"/>
                </a:xfrm>
                <a:prstGeom prst="rect">
                  <a:avLst/>
                </a:prstGeom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9A286CB-54F1-4E0A-A850-4910BB10A1A1}"/>
                    </a:ext>
                  </a:extLst>
                </p:cNvPr>
                <p:cNvSpPr txBox="1"/>
                <p:nvPr/>
              </p:nvSpPr>
              <p:spPr>
                <a:xfrm>
                  <a:off x="10971505" y="3036897"/>
                  <a:ext cx="806631" cy="253916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+mj-ea"/>
                      <a:ea typeface="+mj-ea"/>
                    </a:rPr>
                    <a:t>&lt;</a:t>
                  </a:r>
                  <a:r>
                    <a:rPr lang="ko-KR" altLang="en-US" sz="1050" dirty="0">
                      <a:latin typeface="+mj-ea"/>
                      <a:ea typeface="+mj-ea"/>
                    </a:rPr>
                    <a:t>사랑 먼지</a:t>
                  </a:r>
                  <a:r>
                    <a:rPr lang="en-US" altLang="ko-KR" sz="1050" dirty="0">
                      <a:latin typeface="+mj-ea"/>
                      <a:ea typeface="+mj-ea"/>
                    </a:rPr>
                    <a:t>&gt;</a:t>
                  </a:r>
                  <a:endParaRPr lang="ko-KR" altLang="en-US" sz="1050" dirty="0"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853173-3588-4574-B77F-040756A879F5}"/>
                </a:ext>
              </a:extLst>
            </p:cNvPr>
            <p:cNvSpPr txBox="1"/>
            <p:nvPr/>
          </p:nvSpPr>
          <p:spPr>
            <a:xfrm>
              <a:off x="3081759" y="1815535"/>
              <a:ext cx="864340" cy="388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+mj-ea"/>
                  <a:ea typeface="+mj-ea"/>
                </a:rPr>
                <a:t>기준 노래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C6213E-2D38-4393-A9FE-B0511639B322}"/>
              </a:ext>
            </a:extLst>
          </p:cNvPr>
          <p:cNvGrpSpPr/>
          <p:nvPr/>
        </p:nvGrpSpPr>
        <p:grpSpPr>
          <a:xfrm>
            <a:off x="7588444" y="3189053"/>
            <a:ext cx="1194269" cy="1241527"/>
            <a:chOff x="7447194" y="3300564"/>
            <a:chExt cx="1194269" cy="1241527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6C48D44B-FC0C-424A-842A-1A192A92080E}"/>
                </a:ext>
              </a:extLst>
            </p:cNvPr>
            <p:cNvGrpSpPr/>
            <p:nvPr/>
          </p:nvGrpSpPr>
          <p:grpSpPr>
            <a:xfrm>
              <a:off x="7583639" y="3300564"/>
              <a:ext cx="1057824" cy="1241527"/>
              <a:chOff x="8439552" y="3275189"/>
              <a:chExt cx="1396766" cy="1505660"/>
            </a:xfrm>
          </p:grpSpPr>
          <p:pic>
            <p:nvPicPr>
              <p:cNvPr id="81" name="그래픽 80" descr="문서">
                <a:extLst>
                  <a:ext uri="{FF2B5EF4-FFF2-40B4-BE49-F238E27FC236}">
                    <a16:creationId xmlns:a16="http://schemas.microsoft.com/office/drawing/2014/main" id="{69E00103-ACD7-49DD-97CB-918253AF1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745486" y="3275189"/>
                <a:ext cx="784899" cy="694553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/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05C3AB3-655A-4671-90FF-A1BA91FD7E31}"/>
                  </a:ext>
                </a:extLst>
              </p:cNvPr>
              <p:cNvSpPr txBox="1"/>
              <p:nvPr/>
            </p:nvSpPr>
            <p:spPr>
              <a:xfrm>
                <a:off x="8439552" y="3969742"/>
                <a:ext cx="1396766" cy="811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+mj-ea"/>
                    <a:ea typeface="+mj-ea"/>
                  </a:rPr>
                  <a:t>각각의 </a:t>
                </a:r>
                <a:endParaRPr lang="en-US" altLang="ko-KR" sz="1000" dirty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1000" dirty="0">
                    <a:latin typeface="+mj-ea"/>
                    <a:ea typeface="+mj-ea"/>
                  </a:rPr>
                  <a:t>랜덤 비교 노래 </a:t>
                </a:r>
                <a:endParaRPr lang="en-US" altLang="ko-KR" sz="1000" dirty="0">
                  <a:latin typeface="+mj-ea"/>
                  <a:ea typeface="+mj-ea"/>
                </a:endParaRPr>
              </a:p>
              <a:p>
                <a:pPr algn="ctr"/>
                <a:r>
                  <a:rPr lang="en-US" altLang="ko-KR" sz="1000" dirty="0">
                    <a:latin typeface="+mj-ea"/>
                    <a:ea typeface="+mj-ea"/>
                  </a:rPr>
                  <a:t>19</a:t>
                </a:r>
                <a:r>
                  <a:rPr lang="ko-KR" altLang="en-US" sz="1000" dirty="0">
                    <a:latin typeface="+mj-ea"/>
                    <a:ea typeface="+mj-ea"/>
                  </a:rPr>
                  <a:t>곡</a:t>
                </a: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73C60EA-33F3-4081-B7EA-1D0CE6778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437242" y="3534322"/>
              <a:ext cx="244103" cy="2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750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C4F80-6C3D-45D5-8ABB-11A3309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100" name="그래픽 99" descr="문서">
            <a:extLst>
              <a:ext uri="{FF2B5EF4-FFF2-40B4-BE49-F238E27FC236}">
                <a16:creationId xmlns:a16="http://schemas.microsoft.com/office/drawing/2014/main" id="{82D727E3-79B9-4680-8D66-E1F75C595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2455" y="1597220"/>
            <a:ext cx="734836" cy="620541"/>
          </a:xfrm>
          <a:prstGeom prst="rect">
            <a:avLst/>
          </a:prstGeom>
        </p:spPr>
      </p:pic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B2885F1D-2807-4CDB-8AC7-BEDCE6B6CCCD}"/>
              </a:ext>
            </a:extLst>
          </p:cNvPr>
          <p:cNvGrpSpPr/>
          <p:nvPr/>
        </p:nvGrpSpPr>
        <p:grpSpPr>
          <a:xfrm>
            <a:off x="6125942" y="1369158"/>
            <a:ext cx="1438720" cy="231460"/>
            <a:chOff x="6473419" y="2931459"/>
            <a:chExt cx="1331278" cy="253623"/>
          </a:xfrm>
        </p:grpSpPr>
        <p:pic>
          <p:nvPicPr>
            <p:cNvPr id="104" name="그래픽 103" descr="악보">
              <a:extLst>
                <a:ext uri="{FF2B5EF4-FFF2-40B4-BE49-F238E27FC236}">
                  <a16:creationId xmlns:a16="http://schemas.microsoft.com/office/drawing/2014/main" id="{B608307E-3113-451A-9B4E-15AA29233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73419" y="2946429"/>
              <a:ext cx="238653" cy="238653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C33A046-FEA3-44BB-A031-3494087B0BDD}"/>
                </a:ext>
              </a:extLst>
            </p:cNvPr>
            <p:cNvSpPr txBox="1"/>
            <p:nvPr/>
          </p:nvSpPr>
          <p:spPr>
            <a:xfrm>
              <a:off x="6614817" y="2931459"/>
              <a:ext cx="118988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+mn-ea"/>
                  <a:ea typeface="+mn-ea"/>
                </a:rPr>
                <a:t>A</a:t>
              </a:r>
              <a:r>
                <a:rPr lang="ko-KR" altLang="en-US" sz="800" dirty="0">
                  <a:latin typeface="+mn-ea"/>
                  <a:ea typeface="+mn-ea"/>
                </a:rPr>
                <a:t>곡에 대한 정답군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5DED59F8-86CB-4C75-931E-23365915C76E}"/>
              </a:ext>
            </a:extLst>
          </p:cNvPr>
          <p:cNvSpPr txBox="1"/>
          <p:nvPr/>
        </p:nvSpPr>
        <p:spPr>
          <a:xfrm>
            <a:off x="6921707" y="1585993"/>
            <a:ext cx="1479534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 B, C, D, E, F, G, H, I, J, K, L, Q, Z ]</a:t>
            </a:r>
            <a:endParaRPr lang="ko-KR" altLang="en-US" sz="12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B8F207B-5888-4011-A7A0-AD95E229BD2C}"/>
              </a:ext>
            </a:extLst>
          </p:cNvPr>
          <p:cNvSpPr txBox="1"/>
          <p:nvPr/>
        </p:nvSpPr>
        <p:spPr>
          <a:xfrm>
            <a:off x="6254898" y="1229355"/>
            <a:ext cx="790194" cy="196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  <a:ea typeface="+mn-ea"/>
              </a:rPr>
              <a:t>최종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0FB8E7B-CF1D-47FA-8518-320DFA5E1556}"/>
              </a:ext>
            </a:extLst>
          </p:cNvPr>
          <p:cNvSpPr txBox="1"/>
          <p:nvPr/>
        </p:nvSpPr>
        <p:spPr>
          <a:xfrm>
            <a:off x="5808463" y="2207375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(A</a:t>
            </a:r>
            <a:r>
              <a:rPr lang="ko-KR" altLang="en-US" sz="1200" dirty="0"/>
              <a:t>곡에 대한 나머지 곡의 유사도 오름차순</a:t>
            </a:r>
            <a:r>
              <a:rPr lang="en-US" altLang="ko-KR" sz="1200" dirty="0"/>
              <a:t>)</a:t>
            </a:r>
          </a:p>
        </p:txBody>
      </p:sp>
      <p:graphicFrame>
        <p:nvGraphicFramePr>
          <p:cNvPr id="107" name="표 106">
            <a:extLst>
              <a:ext uri="{FF2B5EF4-FFF2-40B4-BE49-F238E27FC236}">
                <a16:creationId xmlns:a16="http://schemas.microsoft.com/office/drawing/2014/main" id="{AD8FEB14-A286-4B11-A45C-56434795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553027"/>
              </p:ext>
            </p:extLst>
          </p:nvPr>
        </p:nvGraphicFramePr>
        <p:xfrm>
          <a:off x="6201522" y="2484375"/>
          <a:ext cx="1923430" cy="308417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61715">
                  <a:extLst>
                    <a:ext uri="{9D8B030D-6E8A-4147-A177-3AD203B41FA5}">
                      <a16:colId xmlns:a16="http://schemas.microsoft.com/office/drawing/2014/main" val="435324817"/>
                    </a:ext>
                  </a:extLst>
                </a:gridCol>
                <a:gridCol w="961715">
                  <a:extLst>
                    <a:ext uri="{9D8B030D-6E8A-4147-A177-3AD203B41FA5}">
                      <a16:colId xmlns:a16="http://schemas.microsoft.com/office/drawing/2014/main" val="565487624"/>
                    </a:ext>
                  </a:extLst>
                </a:gridCol>
              </a:tblGrid>
              <a:tr h="652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유사도순위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3257429"/>
                  </a:ext>
                </a:extLst>
              </a:tr>
              <a:tr h="486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130910"/>
                  </a:ext>
                </a:extLst>
              </a:tr>
              <a:tr h="486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181516"/>
                  </a:ext>
                </a:extLst>
              </a:tr>
              <a:tr h="486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638168"/>
                  </a:ext>
                </a:extLst>
              </a:tr>
              <a:tr h="486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3263253"/>
                  </a:ext>
                </a:extLst>
              </a:tr>
              <a:tr h="486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0426535"/>
                  </a:ext>
                </a:extLst>
              </a:tr>
            </a:tbl>
          </a:graphicData>
        </a:graphic>
      </p:graphicFrame>
      <p:sp>
        <p:nvSpPr>
          <p:cNvPr id="108" name="Google Shape;2270;p100">
            <a:extLst>
              <a:ext uri="{FF2B5EF4-FFF2-40B4-BE49-F238E27FC236}">
                <a16:creationId xmlns:a16="http://schemas.microsoft.com/office/drawing/2014/main" id="{F29C5864-BE25-42D2-99CD-C57B5FB8ED43}"/>
              </a:ext>
            </a:extLst>
          </p:cNvPr>
          <p:cNvSpPr/>
          <p:nvPr/>
        </p:nvSpPr>
        <p:spPr>
          <a:xfrm>
            <a:off x="8296448" y="3585790"/>
            <a:ext cx="209587" cy="17633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828EFD4-D908-4674-AD53-BD3B25094BC5}"/>
              </a:ext>
            </a:extLst>
          </p:cNvPr>
          <p:cNvSpPr txBox="1"/>
          <p:nvPr/>
        </p:nvSpPr>
        <p:spPr>
          <a:xfrm>
            <a:off x="8995066" y="1223270"/>
            <a:ext cx="2383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가사원문</a:t>
            </a:r>
            <a:r>
              <a:rPr lang="en-US" altLang="ko-KR" dirty="0"/>
              <a:t>(origin)</a:t>
            </a:r>
          </a:p>
          <a:p>
            <a:r>
              <a:rPr lang="ko-KR" altLang="en-US" dirty="0"/>
              <a:t>최종스코어</a:t>
            </a:r>
            <a:r>
              <a:rPr lang="en-US" altLang="ko-KR" dirty="0"/>
              <a:t>;</a:t>
            </a:r>
          </a:p>
          <a:p>
            <a:r>
              <a:rPr lang="ko-KR" altLang="en-US" dirty="0"/>
              <a:t>정답이라 </a:t>
            </a:r>
            <a:r>
              <a:rPr lang="ko-KR" altLang="en-US" dirty="0" err="1"/>
              <a:t>라벨링한</a:t>
            </a:r>
            <a:r>
              <a:rPr lang="ko-KR" altLang="en-US" dirty="0"/>
              <a:t> 곡의 유사도 순위들의 합</a:t>
            </a: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A70E6D88-612C-46F0-8E78-7E3B7918FB18}"/>
              </a:ext>
            </a:extLst>
          </p:cNvPr>
          <p:cNvGrpSpPr/>
          <p:nvPr/>
        </p:nvGrpSpPr>
        <p:grpSpPr>
          <a:xfrm>
            <a:off x="4649383" y="3379525"/>
            <a:ext cx="1365513" cy="626822"/>
            <a:chOff x="5703287" y="3269801"/>
            <a:chExt cx="1365513" cy="626822"/>
          </a:xfrm>
        </p:grpSpPr>
        <p:sp>
          <p:nvSpPr>
            <p:cNvPr id="114" name="Google Shape;2270;p100">
              <a:extLst>
                <a:ext uri="{FF2B5EF4-FFF2-40B4-BE49-F238E27FC236}">
                  <a16:creationId xmlns:a16="http://schemas.microsoft.com/office/drawing/2014/main" id="{A4FE0DFA-F543-461F-8CA9-2AA051A9B772}"/>
                </a:ext>
              </a:extLst>
            </p:cNvPr>
            <p:cNvSpPr/>
            <p:nvPr/>
          </p:nvSpPr>
          <p:spPr>
            <a:xfrm>
              <a:off x="6859213" y="3469157"/>
              <a:ext cx="209587" cy="176338"/>
            </a:xfrm>
            <a:custGeom>
              <a:avLst/>
              <a:gdLst/>
              <a:ahLst/>
              <a:cxnLst/>
              <a:rect l="l" t="t" r="r" b="b"/>
              <a:pathLst>
                <a:path w="2821" h="2122" extrusionOk="0">
                  <a:moveTo>
                    <a:pt x="1761" y="1"/>
                  </a:moveTo>
                  <a:lnTo>
                    <a:pt x="1400" y="361"/>
                  </a:lnTo>
                  <a:lnTo>
                    <a:pt x="1847" y="808"/>
                  </a:lnTo>
                  <a:lnTo>
                    <a:pt x="1" y="808"/>
                  </a:lnTo>
                  <a:lnTo>
                    <a:pt x="1" y="1321"/>
                  </a:lnTo>
                  <a:lnTo>
                    <a:pt x="1847" y="1321"/>
                  </a:lnTo>
                  <a:lnTo>
                    <a:pt x="1400" y="1768"/>
                  </a:lnTo>
                  <a:lnTo>
                    <a:pt x="1761" y="2121"/>
                  </a:lnTo>
                  <a:lnTo>
                    <a:pt x="2821" y="1061"/>
                  </a:lnTo>
                  <a:lnTo>
                    <a:pt x="1761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3E0316FB-A8CD-47D3-981A-5C844EDAB713}"/>
                </a:ext>
              </a:extLst>
            </p:cNvPr>
            <p:cNvGrpSpPr/>
            <p:nvPr/>
          </p:nvGrpSpPr>
          <p:grpSpPr>
            <a:xfrm>
              <a:off x="5703287" y="3269801"/>
              <a:ext cx="1037112" cy="626822"/>
              <a:chOff x="5523337" y="3781448"/>
              <a:chExt cx="1565663" cy="934135"/>
            </a:xfrm>
          </p:grpSpPr>
          <p:sp>
            <p:nvSpPr>
              <p:cNvPr id="116" name="원통형 115">
                <a:extLst>
                  <a:ext uri="{FF2B5EF4-FFF2-40B4-BE49-F238E27FC236}">
                    <a16:creationId xmlns:a16="http://schemas.microsoft.com/office/drawing/2014/main" id="{C1BC678C-A5A9-4214-BBDB-555A29848D29}"/>
                  </a:ext>
                </a:extLst>
              </p:cNvPr>
              <p:cNvSpPr/>
              <p:nvPr/>
            </p:nvSpPr>
            <p:spPr>
              <a:xfrm>
                <a:off x="5523337" y="3781448"/>
                <a:ext cx="1565663" cy="934135"/>
              </a:xfrm>
              <a:prstGeom prst="can">
                <a:avLst/>
              </a:prstGeom>
              <a:solidFill>
                <a:srgbClr val="FFD4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8DB8DF3-167E-4D8C-88F5-2B31EE2BE3A9}"/>
                  </a:ext>
                </a:extLst>
              </p:cNvPr>
              <p:cNvSpPr txBox="1"/>
              <p:nvPr/>
            </p:nvSpPr>
            <p:spPr>
              <a:xfrm>
                <a:off x="5775620" y="4100248"/>
                <a:ext cx="1065704" cy="458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annoy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18" name="Google Shape;2270;p100">
            <a:extLst>
              <a:ext uri="{FF2B5EF4-FFF2-40B4-BE49-F238E27FC236}">
                <a16:creationId xmlns:a16="http://schemas.microsoft.com/office/drawing/2014/main" id="{89C77D85-CEC1-4ED8-B6BA-F73BD7FE02DA}"/>
              </a:ext>
            </a:extLst>
          </p:cNvPr>
          <p:cNvSpPr/>
          <p:nvPr/>
        </p:nvSpPr>
        <p:spPr>
          <a:xfrm>
            <a:off x="2852732" y="3578881"/>
            <a:ext cx="209587" cy="17633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A1BA4A95-0233-4BDB-B2BD-21B8B66F32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82851" y1="7054" x2="82851" y2="7054"/>
                        <a14:backgroundMark x1="86054" y1="26980" x2="86054" y2="26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4099" y="2800640"/>
            <a:ext cx="2159734" cy="1784593"/>
          </a:xfrm>
          <a:prstGeom prst="rect">
            <a:avLst/>
          </a:prstGeom>
        </p:spPr>
      </p:pic>
      <p:sp>
        <p:nvSpPr>
          <p:cNvPr id="120" name="Google Shape;2270;p100">
            <a:extLst>
              <a:ext uri="{FF2B5EF4-FFF2-40B4-BE49-F238E27FC236}">
                <a16:creationId xmlns:a16="http://schemas.microsoft.com/office/drawing/2014/main" id="{C694696B-AB2A-4DAD-960F-0A71B0625794}"/>
              </a:ext>
            </a:extLst>
          </p:cNvPr>
          <p:cNvSpPr/>
          <p:nvPr/>
        </p:nvSpPr>
        <p:spPr>
          <a:xfrm>
            <a:off x="4305753" y="3597777"/>
            <a:ext cx="209587" cy="17633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7981ED-5C20-4CC7-BEAC-CE6E35D0D8C9}"/>
              </a:ext>
            </a:extLst>
          </p:cNvPr>
          <p:cNvSpPr txBox="1"/>
          <p:nvPr/>
        </p:nvSpPr>
        <p:spPr>
          <a:xfrm>
            <a:off x="489467" y="330718"/>
            <a:ext cx="19511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 latinLnBrk="0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02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과정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수행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42108E-45BB-42ED-93BE-DAA895C0AE58}"/>
              </a:ext>
            </a:extLst>
          </p:cNvPr>
          <p:cNvSpPr txBox="1"/>
          <p:nvPr/>
        </p:nvSpPr>
        <p:spPr>
          <a:xfrm>
            <a:off x="1055688" y="1233267"/>
            <a:ext cx="3296415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가사 </a:t>
            </a:r>
            <a:r>
              <a:rPr lang="ko-KR" altLang="en-US" sz="1400" dirty="0">
                <a:latin typeface="+mj-ea"/>
                <a:ea typeface="+mj-ea"/>
              </a:rPr>
              <a:t>원문 그대로</a:t>
            </a:r>
            <a:r>
              <a:rPr lang="ko-KR" altLang="en-US" sz="1400" dirty="0">
                <a:latin typeface="+mn-ea"/>
              </a:rPr>
              <a:t>의 유사도 산출</a:t>
            </a:r>
            <a:endParaRPr lang="en-US" altLang="ko-KR" sz="1400" dirty="0">
              <a:latin typeface="+mn-ea"/>
            </a:endParaRP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유사도 순위를 이용해 모델의 스코어 산출</a:t>
            </a:r>
            <a:endParaRPr lang="en-US" altLang="ko-KR" sz="1400" dirty="0">
              <a:latin typeface="+mn-ea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15908E3-6585-45B5-A53B-161EB6D01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700029"/>
              </p:ext>
            </p:extLst>
          </p:nvPr>
        </p:nvGraphicFramePr>
        <p:xfrm>
          <a:off x="8758668" y="2484374"/>
          <a:ext cx="2723665" cy="30529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09541">
                  <a:extLst>
                    <a:ext uri="{9D8B030D-6E8A-4147-A177-3AD203B41FA5}">
                      <a16:colId xmlns:a16="http://schemas.microsoft.com/office/drawing/2014/main" val="2082811980"/>
                    </a:ext>
                  </a:extLst>
                </a:gridCol>
                <a:gridCol w="1290306">
                  <a:extLst>
                    <a:ext uri="{9D8B030D-6E8A-4147-A177-3AD203B41FA5}">
                      <a16:colId xmlns:a16="http://schemas.microsoft.com/office/drawing/2014/main" val="3951103931"/>
                    </a:ext>
                  </a:extLst>
                </a:gridCol>
                <a:gridCol w="723818">
                  <a:extLst>
                    <a:ext uri="{9D8B030D-6E8A-4147-A177-3AD203B41FA5}">
                      <a16:colId xmlns:a16="http://schemas.microsoft.com/office/drawing/2014/main" val="1873155829"/>
                    </a:ext>
                  </a:extLst>
                </a:gridCol>
              </a:tblGrid>
              <a:tr h="610586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  <a:sym typeface="Arial"/>
                        </a:rPr>
                        <a:t>곡</a:t>
                      </a:r>
                      <a:endParaRPr sz="9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  <a:sym typeface="Vidaloka"/>
                        </a:rPr>
                        <a:t>origin</a:t>
                      </a:r>
                      <a:endParaRPr sz="9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  <a:sym typeface="Vidalok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545942"/>
                  </a:ext>
                </a:extLst>
              </a:tr>
              <a:tr h="610586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Vidalok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Vidaloka"/>
                        </a:rPr>
                        <a:t>사랑은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Vidaloka"/>
                        </a:rPr>
                        <a:t>…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Vidaloka"/>
                        </a:rPr>
                        <a:t>향기를 남기고</a:t>
                      </a:r>
                      <a:endParaRPr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Vidalok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 pitchFamily="34" charset="0"/>
                        <a:buNone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164</a:t>
                      </a:r>
                      <a:endParaRPr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69782"/>
                  </a:ext>
                </a:extLst>
              </a:tr>
              <a:tr h="610586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Vidalok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Vidaloka"/>
                        </a:rPr>
                        <a:t>가로수 그늘 아래 서면</a:t>
                      </a:r>
                      <a:endParaRPr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Vidalok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 pitchFamily="34" charset="0"/>
                        <a:buNone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171</a:t>
                      </a:r>
                      <a:endParaRPr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316341"/>
                  </a:ext>
                </a:extLst>
              </a:tr>
              <a:tr h="610586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Vidalok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9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Vidaloka"/>
                        </a:rPr>
                        <a:t>취향저격</a:t>
                      </a:r>
                      <a:endParaRPr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Vidalok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 pitchFamily="34" charset="0"/>
                        <a:buNone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</a:t>
                      </a:r>
                      <a:endParaRPr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376255"/>
                  </a:ext>
                </a:extLst>
              </a:tr>
              <a:tr h="610586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Vidalok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1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Vidaloka"/>
                        </a:rPr>
                        <a:t>Touch My Body</a:t>
                      </a:r>
                      <a:endParaRPr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Vidalok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 pitchFamily="34" charset="0"/>
                        <a:buNone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  <a:endParaRPr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037447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79CDD3CE-EFD9-488E-967D-84B8CC04E2B9}"/>
              </a:ext>
            </a:extLst>
          </p:cNvPr>
          <p:cNvGrpSpPr/>
          <p:nvPr/>
        </p:nvGrpSpPr>
        <p:grpSpPr>
          <a:xfrm>
            <a:off x="335220" y="638495"/>
            <a:ext cx="8191057" cy="584775"/>
            <a:chOff x="335220" y="638495"/>
            <a:chExt cx="8191057" cy="58477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B598E6-2E62-426C-820D-1B6B5F99E958}"/>
                </a:ext>
              </a:extLst>
            </p:cNvPr>
            <p:cNvSpPr txBox="1"/>
            <p:nvPr/>
          </p:nvSpPr>
          <p:spPr>
            <a:xfrm>
              <a:off x="335220" y="638495"/>
              <a:ext cx="8191057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dirty="0">
                  <a:latin typeface="+mj-ea"/>
                  <a:ea typeface="+mj-ea"/>
                  <a:cs typeface="KoPubWorld돋움체 Bold" panose="00000800000000000000" pitchFamily="2" charset="-127"/>
                </a:rPr>
                <a:t>◆ </a:t>
              </a:r>
              <a:r>
                <a:rPr lang="ko-KR" altLang="en-US" sz="3200" dirty="0">
                  <a:latin typeface="+mj-ea"/>
                  <a:ea typeface="+mj-ea"/>
                  <a:cs typeface="KoPubWorld돋움체 Light" panose="00000300000000000000" pitchFamily="2" charset="-127"/>
                </a:rPr>
                <a:t>유사도 프로세스</a:t>
              </a:r>
              <a:r>
                <a:rPr lang="en-US" altLang="ko-KR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(</a:t>
              </a:r>
              <a:r>
                <a:rPr lang="ko-KR" altLang="en-US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가사</a:t>
              </a:r>
              <a:r>
                <a:rPr lang="en-US" altLang="ko-KR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)</a:t>
              </a:r>
              <a:endParaRPr lang="ko-KR" altLang="en-US" sz="2000" dirty="0"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EEE273F-3317-4181-B123-4DBF7806A01E}"/>
                </a:ext>
              </a:extLst>
            </p:cNvPr>
            <p:cNvCxnSpPr>
              <a:cxnSpLocks/>
            </p:cNvCxnSpPr>
            <p:nvPr/>
          </p:nvCxnSpPr>
          <p:spPr>
            <a:xfrm>
              <a:off x="907287" y="1178833"/>
              <a:ext cx="32114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BF29CE8-8CED-47F8-9AE8-87208837A7B4}"/>
              </a:ext>
            </a:extLst>
          </p:cNvPr>
          <p:cNvSpPr txBox="1"/>
          <p:nvPr/>
        </p:nvSpPr>
        <p:spPr>
          <a:xfrm>
            <a:off x="911713" y="2609239"/>
            <a:ext cx="1635384" cy="765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[ </a:t>
            </a:r>
            <a:r>
              <a:rPr lang="ko-KR" altLang="en-US" sz="1000" dirty="0">
                <a:latin typeface="+mj-ea"/>
                <a:ea typeface="+mj-ea"/>
              </a:rPr>
              <a:t>기준 노래</a:t>
            </a:r>
            <a:r>
              <a:rPr lang="en-US" altLang="ko-KR" sz="1000" dirty="0">
                <a:latin typeface="+mj-ea"/>
                <a:ea typeface="+mj-ea"/>
              </a:rPr>
              <a:t> 1</a:t>
            </a:r>
            <a:r>
              <a:rPr lang="ko-KR" altLang="en-US" sz="1000" dirty="0">
                <a:latin typeface="+mj-ea"/>
                <a:ea typeface="+mj-ea"/>
              </a:rPr>
              <a:t>곡</a:t>
            </a:r>
            <a:r>
              <a:rPr lang="en-US" altLang="ko-KR" sz="1000" dirty="0">
                <a:latin typeface="+mj-ea"/>
                <a:ea typeface="+mj-ea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+mj-ea"/>
                <a:ea typeface="+mj-ea"/>
              </a:rPr>
              <a:t>유사 노래</a:t>
            </a:r>
            <a:r>
              <a:rPr lang="en-US" altLang="ko-KR" sz="1000" dirty="0">
                <a:latin typeface="+mj-ea"/>
                <a:ea typeface="+mj-ea"/>
              </a:rPr>
              <a:t> 13</a:t>
            </a:r>
            <a:r>
              <a:rPr lang="ko-KR" altLang="en-US" sz="1000" dirty="0">
                <a:latin typeface="+mj-ea"/>
                <a:ea typeface="+mj-ea"/>
              </a:rPr>
              <a:t>곡</a:t>
            </a:r>
            <a:r>
              <a:rPr lang="en-US" altLang="ko-KR" sz="1000" dirty="0">
                <a:latin typeface="+mj-ea"/>
                <a:ea typeface="+mj-ea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+mj-ea"/>
                <a:ea typeface="+mj-ea"/>
              </a:rPr>
              <a:t>유사하지 않은 노래 </a:t>
            </a:r>
            <a:r>
              <a:rPr lang="en-US" altLang="ko-KR" sz="1000" dirty="0">
                <a:latin typeface="+mj-ea"/>
                <a:ea typeface="+mj-ea"/>
              </a:rPr>
              <a:t>122</a:t>
            </a:r>
            <a:r>
              <a:rPr lang="ko-KR" altLang="en-US" sz="1000" dirty="0">
                <a:latin typeface="+mj-ea"/>
                <a:ea typeface="+mj-ea"/>
              </a:rPr>
              <a:t>곡 </a:t>
            </a:r>
            <a:r>
              <a:rPr lang="en-US" altLang="ko-KR" sz="1000" dirty="0">
                <a:latin typeface="+mj-ea"/>
                <a:ea typeface="+mj-ea"/>
              </a:rPr>
              <a:t>]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B33FF0E-81DA-4E4A-878D-11F566CEA9B9}"/>
              </a:ext>
            </a:extLst>
          </p:cNvPr>
          <p:cNvGrpSpPr/>
          <p:nvPr/>
        </p:nvGrpSpPr>
        <p:grpSpPr>
          <a:xfrm>
            <a:off x="1265006" y="3379525"/>
            <a:ext cx="954010" cy="916282"/>
            <a:chOff x="1476264" y="2809022"/>
            <a:chExt cx="954010" cy="916282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B5B08983-9C45-446D-BB40-E30696436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617" y="2809022"/>
              <a:ext cx="500400" cy="5004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 extrusionH="76200">
              <a:extrusionClr>
                <a:schemeClr val="tx1"/>
              </a:extrusionClr>
            </a:sp3d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B325BB8-5C78-46E6-ADA1-D1EDA6A0DF82}"/>
                </a:ext>
              </a:extLst>
            </p:cNvPr>
            <p:cNvSpPr txBox="1"/>
            <p:nvPr/>
          </p:nvSpPr>
          <p:spPr>
            <a:xfrm>
              <a:off x="1476264" y="3325194"/>
              <a:ext cx="9540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+mj-ea"/>
                  <a:ea typeface="+mj-ea"/>
                </a:rPr>
                <a:t>장르별 선별한 </a:t>
              </a:r>
              <a:r>
                <a:rPr lang="en-US" altLang="ko-KR" sz="1000" dirty="0">
                  <a:latin typeface="+mj-ea"/>
                  <a:ea typeface="+mj-ea"/>
                </a:rPr>
                <a:t>136</a:t>
              </a:r>
              <a:r>
                <a:rPr lang="ko-KR" altLang="en-US" sz="1000" dirty="0">
                  <a:latin typeface="+mj-ea"/>
                  <a:ea typeface="+mj-ea"/>
                </a:rPr>
                <a:t>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0086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C4F80-6C3D-45D5-8ABB-11A3309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357049-F1E5-4105-BC25-0117944A9645}"/>
              </a:ext>
            </a:extLst>
          </p:cNvPr>
          <p:cNvSpPr txBox="1"/>
          <p:nvPr/>
        </p:nvSpPr>
        <p:spPr>
          <a:xfrm>
            <a:off x="1055688" y="1233267"/>
            <a:ext cx="6048451" cy="1681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원문 외에 가사를 요약시켜 넣어보면 스코어가 어떻게 나올 것인가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→</a:t>
            </a:r>
            <a:r>
              <a:rPr lang="en-US" altLang="ko-KR" sz="1400" dirty="0">
                <a:latin typeface="+mn-ea"/>
              </a:rPr>
              <a:t> Abstractive Summarization </a:t>
            </a:r>
            <a:r>
              <a:rPr lang="ko-KR" altLang="en-US" sz="1400" dirty="0">
                <a:latin typeface="+mn-ea"/>
              </a:rPr>
              <a:t>사용 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j-ea"/>
                <a:ea typeface="+mj-ea"/>
              </a:rPr>
              <a:t>Pororo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원문을 요약한 세가지 이유 </a:t>
            </a:r>
            <a:r>
              <a:rPr lang="en-US" altLang="ko-KR" sz="1400" dirty="0">
                <a:latin typeface="+mn-ea"/>
              </a:rPr>
              <a:t>: </a:t>
            </a:r>
            <a:r>
              <a:rPr lang="en-US" altLang="ko-KR" sz="1400" dirty="0" err="1"/>
              <a:t>Sbert</a:t>
            </a:r>
            <a:r>
              <a:rPr lang="en-US" altLang="ko-KR" sz="1400" dirty="0"/>
              <a:t> </a:t>
            </a:r>
            <a:r>
              <a:rPr lang="ko-KR" altLang="en-US" sz="1400" dirty="0"/>
              <a:t>모델 입력에 맞지 않는 데이터의 길이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데이터의 비용적 절감</a:t>
            </a:r>
            <a:r>
              <a:rPr lang="en-US" altLang="ko-KR" sz="1400" dirty="0"/>
              <a:t>(</a:t>
            </a:r>
            <a:r>
              <a:rPr lang="ko-KR" altLang="en-US" sz="1400" dirty="0"/>
              <a:t>메모리 용량 절감</a:t>
            </a:r>
            <a:r>
              <a:rPr lang="en-US" altLang="ko-KR" sz="1400" dirty="0"/>
              <a:t>), </a:t>
            </a:r>
            <a:r>
              <a:rPr lang="ko-KR" altLang="en-US" sz="1400" dirty="0"/>
              <a:t>우리의 원문 스코어와 비교할 대상이 없음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679C96-BCE9-4164-8332-E18F400564EB}"/>
              </a:ext>
            </a:extLst>
          </p:cNvPr>
          <p:cNvGrpSpPr/>
          <p:nvPr/>
        </p:nvGrpSpPr>
        <p:grpSpPr>
          <a:xfrm>
            <a:off x="1919865" y="2713444"/>
            <a:ext cx="8352270" cy="3805205"/>
            <a:chOff x="1646635" y="2292901"/>
            <a:chExt cx="9187495" cy="4185725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FBAD21E-D248-4A4C-8D4B-FFE8B7EDDEA3}"/>
                </a:ext>
              </a:extLst>
            </p:cNvPr>
            <p:cNvSpPr/>
            <p:nvPr/>
          </p:nvSpPr>
          <p:spPr>
            <a:xfrm>
              <a:off x="7235190" y="3527837"/>
              <a:ext cx="3598940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+mn-ea"/>
                </a:rPr>
                <a:t>너무 품에 살았던 날들과 꿈꾸었던 사랑이</a:t>
              </a:r>
              <a:endParaRPr lang="en-US" altLang="ko-KR" sz="1200" dirty="0">
                <a:latin typeface="+mn-ea"/>
              </a:endParaRPr>
            </a:p>
            <a:p>
              <a:pPr algn="ctr"/>
              <a:r>
                <a:rPr lang="ko-KR" altLang="en-US" sz="1200" dirty="0">
                  <a:latin typeface="+mn-ea"/>
                </a:rPr>
                <a:t>다 부서져 또 흩어져 향기로</a:t>
              </a:r>
              <a:endParaRPr lang="en-US" altLang="ko-KR" sz="1200" dirty="0">
                <a:latin typeface="+mn-ea"/>
              </a:endParaRPr>
            </a:p>
            <a:p>
              <a:pPr algn="ctr"/>
              <a:r>
                <a:rPr lang="ko-KR" altLang="en-US" sz="1200" dirty="0">
                  <a:latin typeface="+mn-ea"/>
                </a:rPr>
                <a:t>이렇게 하루 이틀이 가고 눈에 멀어져 살다가 보면</a:t>
              </a:r>
              <a:endParaRPr lang="en-US" altLang="ko-KR" sz="1200" dirty="0">
                <a:latin typeface="+mn-ea"/>
              </a:endParaRPr>
            </a:p>
            <a:p>
              <a:pPr algn="ctr"/>
              <a:r>
                <a:rPr lang="ko-KR" altLang="en-US" sz="1200" dirty="0">
                  <a:latin typeface="+mn-ea"/>
                </a:rPr>
                <a:t>언젠간 또 가슴에서도 </a:t>
              </a:r>
              <a:r>
                <a:rPr lang="ko-KR" altLang="en-US" sz="1200" dirty="0" err="1">
                  <a:latin typeface="+mn-ea"/>
                </a:rPr>
                <a:t>무뎌지는</a:t>
              </a:r>
              <a:r>
                <a:rPr lang="ko-KR" altLang="en-US" sz="1200" dirty="0">
                  <a:latin typeface="+mn-ea"/>
                </a:rPr>
                <a:t> 거라고</a:t>
              </a:r>
              <a:endParaRPr lang="en-US" altLang="ko-KR" sz="1200" dirty="0">
                <a:latin typeface="+mn-ea"/>
              </a:endParaRPr>
            </a:p>
            <a:p>
              <a:pPr algn="ctr"/>
              <a:r>
                <a:rPr lang="ko-KR" altLang="en-US" sz="1200" dirty="0">
                  <a:latin typeface="+mn-ea"/>
                </a:rPr>
                <a:t>그렇게 말을 하기까지 얼마나 싸워야 난 할지 보이지 않는 나와 또 볼 수 없는 널 앞에 두고</a:t>
              </a:r>
              <a:endParaRPr lang="en-US" altLang="ko-KR" sz="1200" dirty="0">
                <a:latin typeface="+mn-ea"/>
              </a:endParaRPr>
            </a:p>
            <a:p>
              <a:pPr algn="ctr"/>
              <a:r>
                <a:rPr lang="ko-KR" altLang="en-US" sz="1200" dirty="0">
                  <a:latin typeface="+mn-ea"/>
                </a:rPr>
                <a:t>언제쯤 자유로울 수 있을지 궁금하다</a:t>
              </a:r>
              <a:r>
                <a:rPr lang="en-US" altLang="ko-KR" sz="1200" dirty="0">
                  <a:latin typeface="+mn-ea"/>
                </a:rPr>
                <a:t>.</a:t>
              </a:r>
              <a:endParaRPr lang="ko-KR" altLang="en-US" sz="1200" dirty="0">
                <a:latin typeface="+mn-ea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2032F2-D841-40FB-9372-2A9902FC3D2F}"/>
                </a:ext>
              </a:extLst>
            </p:cNvPr>
            <p:cNvGrpSpPr/>
            <p:nvPr/>
          </p:nvGrpSpPr>
          <p:grpSpPr>
            <a:xfrm>
              <a:off x="1646635" y="2292901"/>
              <a:ext cx="3549686" cy="4185725"/>
              <a:chOff x="1646635" y="2292901"/>
              <a:chExt cx="3549686" cy="418572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1CE88813-FD44-49EA-ADBB-0146F2BFF346}"/>
                  </a:ext>
                </a:extLst>
              </p:cNvPr>
              <p:cNvGrpSpPr/>
              <p:nvPr/>
            </p:nvGrpSpPr>
            <p:grpSpPr>
              <a:xfrm>
                <a:off x="1646635" y="2292901"/>
                <a:ext cx="2263690" cy="1786145"/>
                <a:chOff x="1014851" y="3094464"/>
                <a:chExt cx="2263690" cy="1786145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CE3C7BB9-A489-4B61-A616-A24346080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</a:blip>
                <a:stretch>
                  <a:fillRect/>
                </a:stretch>
              </p:blipFill>
              <p:spPr>
                <a:xfrm flipH="1">
                  <a:off x="1153417" y="3094464"/>
                  <a:ext cx="2125124" cy="1786145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101600" cap="sq">
                  <a:solidFill>
                    <a:srgbClr val="FDFDFD"/>
                  </a:solidFill>
                  <a:miter lim="800000"/>
                </a:ln>
                <a:effectLst/>
              </p:spPr>
            </p:pic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001BF88E-20CA-447A-8041-5645E7A682CF}"/>
                    </a:ext>
                  </a:extLst>
                </p:cNvPr>
                <p:cNvGrpSpPr/>
                <p:nvPr/>
              </p:nvGrpSpPr>
              <p:grpSpPr>
                <a:xfrm>
                  <a:off x="1014851" y="3120260"/>
                  <a:ext cx="2231695" cy="369331"/>
                  <a:chOff x="6552973" y="924789"/>
                  <a:chExt cx="2231695" cy="369331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7FD7858-250D-40DB-9490-D06DB36A038D}"/>
                      </a:ext>
                    </a:extLst>
                  </p:cNvPr>
                  <p:cNvSpPr txBox="1"/>
                  <p:nvPr/>
                </p:nvSpPr>
                <p:spPr>
                  <a:xfrm>
                    <a:off x="7160505" y="970956"/>
                    <a:ext cx="1624163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latin typeface="+mn-ea"/>
                      </a:rPr>
                      <a:t>사랑은</a:t>
                    </a:r>
                    <a:r>
                      <a:rPr lang="en-US" altLang="ko-KR" sz="1200" dirty="0">
                        <a:latin typeface="+mn-ea"/>
                      </a:rPr>
                      <a:t>… </a:t>
                    </a:r>
                    <a:r>
                      <a:rPr lang="ko-KR" altLang="en-US" sz="1200" dirty="0">
                        <a:latin typeface="+mn-ea"/>
                      </a:rPr>
                      <a:t>향기를 남기고</a:t>
                    </a:r>
                  </a:p>
                </p:txBody>
              </p:sp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C90731E6-4FDA-4EDA-9368-3999444F71D9}"/>
                      </a:ext>
                    </a:extLst>
                  </p:cNvPr>
                  <p:cNvSpPr/>
                  <p:nvPr/>
                </p:nvSpPr>
                <p:spPr>
                  <a:xfrm>
                    <a:off x="6552973" y="924789"/>
                    <a:ext cx="588623" cy="369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ko-KR" altLang="en-US" dirty="0">
                        <a:latin typeface="+mj-ea"/>
                        <a:ea typeface="+mj-ea"/>
                      </a:rPr>
                      <a:t>테이</a:t>
                    </a:r>
                  </a:p>
                </p:txBody>
              </p:sp>
            </p:grpSp>
          </p:grp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A4B4265-00AD-490D-87ED-8572BFA83EF6}"/>
                  </a:ext>
                </a:extLst>
              </p:cNvPr>
              <p:cNvSpPr/>
              <p:nvPr/>
            </p:nvSpPr>
            <p:spPr>
              <a:xfrm>
                <a:off x="2098945" y="2839169"/>
                <a:ext cx="3097376" cy="3639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+mn-ea"/>
                  </a:rPr>
                  <a:t>…</a:t>
                </a:r>
                <a:endParaRPr lang="ko-KR" altLang="en-US" sz="1100" dirty="0">
                  <a:latin typeface="+mn-ea"/>
                </a:endParaRPr>
              </a:p>
              <a:p>
                <a:pPr algn="ctr"/>
                <a:r>
                  <a:rPr lang="ko-KR" altLang="en-US" sz="1100" dirty="0">
                    <a:latin typeface="+mn-ea"/>
                  </a:rPr>
                  <a:t>온 세상이 취한 것 같아</a:t>
                </a:r>
                <a:br>
                  <a:rPr lang="ko-KR" altLang="en-US" sz="1100" dirty="0">
                    <a:latin typeface="+mn-ea"/>
                  </a:rPr>
                </a:br>
                <a:r>
                  <a:rPr lang="ko-KR" altLang="en-US" sz="1100" dirty="0" err="1">
                    <a:latin typeface="+mn-ea"/>
                  </a:rPr>
                  <a:t>눈부셨던</a:t>
                </a:r>
                <a:r>
                  <a:rPr lang="ko-KR" altLang="en-US" sz="1100" dirty="0">
                    <a:latin typeface="+mn-ea"/>
                  </a:rPr>
                  <a:t> 우리 추억이 열 오르듯 </a:t>
                </a:r>
                <a:r>
                  <a:rPr lang="ko-KR" altLang="en-US" sz="1100" dirty="0" err="1">
                    <a:latin typeface="+mn-ea"/>
                  </a:rPr>
                  <a:t>비틀대잖아</a:t>
                </a:r>
                <a:br>
                  <a:rPr lang="ko-KR" altLang="en-US" sz="1100" dirty="0">
                    <a:latin typeface="+mn-ea"/>
                  </a:rPr>
                </a:br>
                <a:r>
                  <a:rPr lang="ko-KR" altLang="en-US" sz="1100" dirty="0" err="1">
                    <a:highlight>
                      <a:srgbClr val="FFFF00"/>
                    </a:highlight>
                    <a:latin typeface="+mn-ea"/>
                  </a:rPr>
                  <a:t>니</a:t>
                </a:r>
                <a:r>
                  <a:rPr lang="ko-KR" altLang="en-US" sz="1100" dirty="0">
                    <a:highlight>
                      <a:srgbClr val="FFFF00"/>
                    </a:highlight>
                    <a:latin typeface="+mn-ea"/>
                  </a:rPr>
                  <a:t> 품에 살았던 날들과 꿈꾸었던 사랑이</a:t>
                </a:r>
                <a:br>
                  <a:rPr lang="ko-KR" altLang="en-US" sz="1100" dirty="0">
                    <a:highlight>
                      <a:srgbClr val="FFFF00"/>
                    </a:highlight>
                    <a:latin typeface="+mn-ea"/>
                  </a:rPr>
                </a:br>
                <a:r>
                  <a:rPr lang="ko-KR" altLang="en-US" sz="1100" dirty="0">
                    <a:highlight>
                      <a:srgbClr val="FFFF00"/>
                    </a:highlight>
                    <a:latin typeface="+mn-ea"/>
                  </a:rPr>
                  <a:t>다 부서져 또 흩어져 향기로</a:t>
                </a:r>
              </a:p>
              <a:p>
                <a:pPr algn="ctr"/>
                <a:r>
                  <a:rPr lang="en-US" altLang="ko-KR" sz="1100" dirty="0">
                    <a:latin typeface="+mn-ea"/>
                  </a:rPr>
                  <a:t>I can't live without </a:t>
                </a:r>
                <a:r>
                  <a:rPr lang="en-US" altLang="ko-KR" sz="1050" dirty="0">
                    <a:latin typeface="+mn-ea"/>
                  </a:rPr>
                  <a:t>your</a:t>
                </a:r>
                <a:r>
                  <a:rPr lang="en-US" altLang="ko-KR" sz="1100" dirty="0">
                    <a:latin typeface="+mn-ea"/>
                  </a:rPr>
                  <a:t> love</a:t>
                </a:r>
              </a:p>
              <a:p>
                <a:pPr algn="ctr"/>
                <a:r>
                  <a:rPr lang="ko-KR" altLang="en-US" sz="1100" dirty="0">
                    <a:latin typeface="+mn-ea"/>
                  </a:rPr>
                  <a:t>내가 못나서 잡지 못해서 돌아 가슴 쳐봐도</a:t>
                </a:r>
                <a:br>
                  <a:rPr lang="ko-KR" altLang="en-US" sz="1100" dirty="0">
                    <a:latin typeface="+mn-ea"/>
                  </a:rPr>
                </a:br>
                <a:r>
                  <a:rPr lang="en-US" altLang="ko-KR" sz="1100" dirty="0">
                    <a:latin typeface="+mn-ea"/>
                  </a:rPr>
                  <a:t>…</a:t>
                </a:r>
                <a:br>
                  <a:rPr lang="ko-KR" altLang="en-US" sz="1100" dirty="0">
                    <a:latin typeface="+mn-ea"/>
                  </a:rPr>
                </a:br>
                <a:r>
                  <a:rPr lang="ko-KR" altLang="en-US" sz="1100" dirty="0" err="1">
                    <a:latin typeface="+mn-ea"/>
                  </a:rPr>
                  <a:t>니</a:t>
                </a:r>
                <a:r>
                  <a:rPr lang="ko-KR" altLang="en-US" sz="1100" dirty="0">
                    <a:latin typeface="+mn-ea"/>
                  </a:rPr>
                  <a:t> 품에 살았던 날들과 꿈꾸었던 사랑이</a:t>
                </a:r>
                <a:br>
                  <a:rPr lang="ko-KR" altLang="en-US" sz="1100" dirty="0">
                    <a:latin typeface="+mn-ea"/>
                  </a:rPr>
                </a:br>
                <a:r>
                  <a:rPr lang="ko-KR" altLang="en-US" sz="1100" dirty="0">
                    <a:latin typeface="+mn-ea"/>
                  </a:rPr>
                  <a:t>다 부서져 또 흩어져 향기로</a:t>
                </a:r>
              </a:p>
              <a:p>
                <a:pPr algn="ctr"/>
                <a:r>
                  <a:rPr lang="ko-KR" altLang="en-US" sz="1100" dirty="0">
                    <a:highlight>
                      <a:srgbClr val="FFFF00"/>
                    </a:highlight>
                    <a:latin typeface="+mn-ea"/>
                  </a:rPr>
                  <a:t>이렇게 하루 이틀이 가고 눈에 멀어져 살다가 보면</a:t>
                </a:r>
                <a:br>
                  <a:rPr lang="ko-KR" altLang="en-US" sz="1100" dirty="0">
                    <a:highlight>
                      <a:srgbClr val="FFFF00"/>
                    </a:highlight>
                    <a:latin typeface="+mn-ea"/>
                  </a:rPr>
                </a:br>
                <a:r>
                  <a:rPr lang="ko-KR" altLang="en-US" sz="1100" dirty="0">
                    <a:highlight>
                      <a:srgbClr val="FFFF00"/>
                    </a:highlight>
                    <a:latin typeface="+mn-ea"/>
                  </a:rPr>
                  <a:t>언젠간 또 가슴에서도 </a:t>
                </a:r>
                <a:r>
                  <a:rPr lang="ko-KR" altLang="en-US" sz="1100" dirty="0" err="1">
                    <a:highlight>
                      <a:srgbClr val="FFFF00"/>
                    </a:highlight>
                    <a:latin typeface="+mn-ea"/>
                  </a:rPr>
                  <a:t>무뎌지는</a:t>
                </a:r>
                <a:r>
                  <a:rPr lang="ko-KR" altLang="en-US" sz="1100" dirty="0">
                    <a:highlight>
                      <a:srgbClr val="FFFF00"/>
                    </a:highlight>
                    <a:latin typeface="+mn-ea"/>
                  </a:rPr>
                  <a:t> 거라고</a:t>
                </a:r>
                <a:br>
                  <a:rPr lang="ko-KR" altLang="en-US" sz="1100" dirty="0">
                    <a:highlight>
                      <a:srgbClr val="FFFF00"/>
                    </a:highlight>
                    <a:latin typeface="+mn-ea"/>
                  </a:rPr>
                </a:br>
                <a:r>
                  <a:rPr lang="ko-KR" altLang="en-US" sz="1100" dirty="0">
                    <a:highlight>
                      <a:srgbClr val="FFFF00"/>
                    </a:highlight>
                    <a:latin typeface="+mn-ea"/>
                  </a:rPr>
                  <a:t>그렇게 말을 하기까지 얼마나 싸워야 난 할지</a:t>
                </a:r>
                <a:br>
                  <a:rPr lang="ko-KR" altLang="en-US" sz="1100" dirty="0">
                    <a:highlight>
                      <a:srgbClr val="FFFF00"/>
                    </a:highlight>
                    <a:latin typeface="+mn-ea"/>
                  </a:rPr>
                </a:br>
                <a:r>
                  <a:rPr lang="ko-KR" altLang="en-US" sz="1100" dirty="0">
                    <a:highlight>
                      <a:srgbClr val="FFFF00"/>
                    </a:highlight>
                    <a:latin typeface="+mn-ea"/>
                  </a:rPr>
                  <a:t>보이지 않는 나와 또 볼 수 없는 널 앞에 두고</a:t>
                </a:r>
              </a:p>
              <a:p>
                <a:pPr algn="ctr"/>
                <a:r>
                  <a:rPr lang="ko-KR" altLang="en-US" sz="1100" dirty="0">
                    <a:highlight>
                      <a:srgbClr val="FFFF00"/>
                    </a:highlight>
                    <a:latin typeface="+mn-ea"/>
                  </a:rPr>
                  <a:t>그 언제쯤 자유로울까</a:t>
                </a:r>
                <a:br>
                  <a:rPr lang="ko-KR" altLang="en-US" sz="1100" dirty="0">
                    <a:latin typeface="+mn-ea"/>
                  </a:rPr>
                </a:br>
                <a:r>
                  <a:rPr lang="ko-KR" altLang="en-US" sz="1100" dirty="0" err="1">
                    <a:latin typeface="+mn-ea"/>
                  </a:rPr>
                  <a:t>니</a:t>
                </a:r>
                <a:r>
                  <a:rPr lang="ko-KR" altLang="en-US" sz="1100" dirty="0">
                    <a:latin typeface="+mn-ea"/>
                  </a:rPr>
                  <a:t> 이별도 못 한 게 있어 내 안에 널 데려가는 일</a:t>
                </a:r>
                <a:br>
                  <a:rPr lang="ko-KR" altLang="en-US" sz="1100" dirty="0">
                    <a:latin typeface="+mn-ea"/>
                  </a:rPr>
                </a:br>
                <a:r>
                  <a:rPr lang="ko-KR" altLang="en-US" sz="1100" dirty="0">
                    <a:latin typeface="+mn-ea"/>
                  </a:rPr>
                  <a:t>난 그래 괜찮아 오늘도 너 땜에 힘겨워도</a:t>
                </a:r>
                <a:br>
                  <a:rPr lang="ko-KR" altLang="en-US" sz="1100" dirty="0">
                    <a:latin typeface="+mn-ea"/>
                  </a:rPr>
                </a:br>
                <a:r>
                  <a:rPr lang="en-US" altLang="ko-KR" sz="1100" dirty="0">
                    <a:latin typeface="+mn-ea"/>
                  </a:rPr>
                  <a:t>…</a:t>
                </a:r>
                <a:endParaRPr lang="ko-KR" altLang="en-US" sz="1100" dirty="0">
                  <a:latin typeface="+mn-ea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C41F5-0B1A-4216-AFDA-C5666F80866A}"/>
                </a:ext>
              </a:extLst>
            </p:cNvPr>
            <p:cNvGrpSpPr/>
            <p:nvPr/>
          </p:nvGrpSpPr>
          <p:grpSpPr>
            <a:xfrm>
              <a:off x="5389877" y="3608647"/>
              <a:ext cx="1476496" cy="1223374"/>
              <a:chOff x="5357752" y="3653791"/>
              <a:chExt cx="1476496" cy="1223374"/>
            </a:xfrm>
          </p:grpSpPr>
          <p:sp>
            <p:nvSpPr>
              <p:cNvPr id="35" name="화살표: 오른쪽 34">
                <a:extLst>
                  <a:ext uri="{FF2B5EF4-FFF2-40B4-BE49-F238E27FC236}">
                    <a16:creationId xmlns:a16="http://schemas.microsoft.com/office/drawing/2014/main" id="{A0B3526F-1778-4483-9643-604BDA2B997C}"/>
                  </a:ext>
                </a:extLst>
              </p:cNvPr>
              <p:cNvSpPr/>
              <p:nvPr/>
            </p:nvSpPr>
            <p:spPr>
              <a:xfrm>
                <a:off x="5357752" y="3653791"/>
                <a:ext cx="1476496" cy="1223374"/>
              </a:xfrm>
              <a:prstGeom prst="rightArrow">
                <a:avLst/>
              </a:prstGeom>
              <a:gradFill>
                <a:gsLst>
                  <a:gs pos="0">
                    <a:srgbClr val="D9D9D9">
                      <a:alpha val="0"/>
                    </a:srgbClr>
                  </a:gs>
                  <a:gs pos="100000">
                    <a:srgbClr val="D9D9D9"/>
                  </a:gs>
                </a:gsLst>
                <a:lin ang="0" scaled="0"/>
              </a:gradFill>
            </p:spPr>
            <p:txBody>
              <a:bodyPr wrap="square" rtlCol="0" anchor="ctr">
                <a:spAutoFit/>
              </a:bodyPr>
              <a:lstStyle/>
              <a:p>
                <a:pPr algn="l" fontAlgn="base" latinLnBrk="0">
                  <a:lnSpc>
                    <a:spcPct val="130000"/>
                  </a:lnSpc>
                </a:pPr>
                <a:endParaRPr lang="ko-KR" altLang="en-US" sz="1400" kern="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23629F-AA06-4186-9967-E45BB2093487}"/>
                  </a:ext>
                </a:extLst>
              </p:cNvPr>
              <p:cNvSpPr txBox="1"/>
              <p:nvPr/>
            </p:nvSpPr>
            <p:spPr>
              <a:xfrm>
                <a:off x="5672968" y="4080812"/>
                <a:ext cx="8460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>
                  <a:defRPr>
                    <a:latin typeface="+mj-ea"/>
                    <a:ea typeface="+mj-ea"/>
                  </a:defRPr>
                </a:lvl1pPr>
              </a:lstStyle>
              <a:p>
                <a:r>
                  <a:rPr lang="en-US" altLang="ko-KR" dirty="0" err="1"/>
                  <a:t>Pororo</a:t>
                </a:r>
                <a:endParaRPr lang="en-US" altLang="ko-KR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3F79FB-80EF-4150-AEA6-64B1CB5EFABD}"/>
                </a:ext>
              </a:extLst>
            </p:cNvPr>
            <p:cNvSpPr txBox="1"/>
            <p:nvPr/>
          </p:nvSpPr>
          <p:spPr>
            <a:xfrm>
              <a:off x="8639360" y="3184138"/>
              <a:ext cx="7906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>
                  <a:latin typeface="+mj-ea"/>
                  <a:ea typeface="+mj-ea"/>
                </a:defRPr>
              </a:lvl1pPr>
            </a:lstStyle>
            <a:p>
              <a:pPr algn="ctr"/>
              <a:r>
                <a:rPr lang="ko-KR" altLang="en-US" dirty="0"/>
                <a:t>요약문</a:t>
              </a:r>
              <a:endParaRPr lang="en-US" altLang="ko-KR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EEB04D2-F428-4762-B90E-7E5572428B76}"/>
              </a:ext>
            </a:extLst>
          </p:cNvPr>
          <p:cNvSpPr txBox="1"/>
          <p:nvPr/>
        </p:nvSpPr>
        <p:spPr>
          <a:xfrm>
            <a:off x="489467" y="330718"/>
            <a:ext cx="19511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 latinLnBrk="0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02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과정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수행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DC4235E-0E9A-442B-A8F9-F241D4E0CEB6}"/>
              </a:ext>
            </a:extLst>
          </p:cNvPr>
          <p:cNvGrpSpPr/>
          <p:nvPr/>
        </p:nvGrpSpPr>
        <p:grpSpPr>
          <a:xfrm>
            <a:off x="335220" y="638495"/>
            <a:ext cx="8191057" cy="584775"/>
            <a:chOff x="335220" y="638495"/>
            <a:chExt cx="8191057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7E7F0B-32C3-4EB2-B807-3EF963A77F0D}"/>
                </a:ext>
              </a:extLst>
            </p:cNvPr>
            <p:cNvSpPr txBox="1"/>
            <p:nvPr/>
          </p:nvSpPr>
          <p:spPr>
            <a:xfrm>
              <a:off x="335220" y="638495"/>
              <a:ext cx="8191057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dirty="0">
                  <a:latin typeface="+mj-ea"/>
                  <a:ea typeface="+mj-ea"/>
                  <a:cs typeface="KoPubWorld돋움체 Bold" panose="00000800000000000000" pitchFamily="2" charset="-127"/>
                </a:rPr>
                <a:t>◆ </a:t>
              </a:r>
              <a:r>
                <a:rPr lang="ko-KR" altLang="en-US" sz="3200" dirty="0">
                  <a:latin typeface="+mj-ea"/>
                  <a:ea typeface="+mj-ea"/>
                  <a:cs typeface="KoPubWorld돋움체 Light" panose="00000300000000000000" pitchFamily="2" charset="-127"/>
                </a:rPr>
                <a:t>유사도 프로세스</a:t>
              </a:r>
              <a:r>
                <a:rPr lang="en-US" altLang="ko-KR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(</a:t>
              </a:r>
              <a:r>
                <a:rPr lang="ko-KR" altLang="en-US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가사</a:t>
              </a:r>
              <a:r>
                <a:rPr lang="en-US" altLang="ko-KR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)</a:t>
              </a:r>
              <a:endParaRPr lang="ko-KR" altLang="en-US" sz="2000" dirty="0"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B7B57A0-DC7B-41F6-B74A-BBE1AD789E1B}"/>
                </a:ext>
              </a:extLst>
            </p:cNvPr>
            <p:cNvCxnSpPr>
              <a:cxnSpLocks/>
            </p:cNvCxnSpPr>
            <p:nvPr/>
          </p:nvCxnSpPr>
          <p:spPr>
            <a:xfrm>
              <a:off x="907287" y="1178833"/>
              <a:ext cx="32114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694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C4F80-6C3D-45D5-8ABB-11A3309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D2032F2-D841-40FB-9372-2A9902FC3D2F}"/>
              </a:ext>
            </a:extLst>
          </p:cNvPr>
          <p:cNvGrpSpPr/>
          <p:nvPr/>
        </p:nvGrpSpPr>
        <p:grpSpPr>
          <a:xfrm>
            <a:off x="1777473" y="2407649"/>
            <a:ext cx="3418848" cy="2669926"/>
            <a:chOff x="1777473" y="2292901"/>
            <a:chExt cx="3418848" cy="266992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CE88813-FD44-49EA-ADBB-0146F2BFF346}"/>
                </a:ext>
              </a:extLst>
            </p:cNvPr>
            <p:cNvGrpSpPr/>
            <p:nvPr/>
          </p:nvGrpSpPr>
          <p:grpSpPr>
            <a:xfrm>
              <a:off x="1777473" y="2292901"/>
              <a:ext cx="2132852" cy="1786145"/>
              <a:chOff x="1145689" y="3094464"/>
              <a:chExt cx="2132852" cy="1786145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CE3C7BB9-A489-4B61-A616-A24346080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 flipH="1">
                <a:off x="1153417" y="3094464"/>
                <a:ext cx="2125124" cy="178614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01600" cap="sq">
                <a:solidFill>
                  <a:srgbClr val="FDFDFD"/>
                </a:solidFill>
                <a:miter lim="800000"/>
              </a:ln>
              <a:effectLst/>
            </p:spPr>
          </p:pic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01BF88E-20CA-447A-8041-5645E7A682CF}"/>
                  </a:ext>
                </a:extLst>
              </p:cNvPr>
              <p:cNvGrpSpPr/>
              <p:nvPr/>
            </p:nvGrpSpPr>
            <p:grpSpPr>
              <a:xfrm>
                <a:off x="1145689" y="3120260"/>
                <a:ext cx="2100857" cy="369332"/>
                <a:chOff x="6683811" y="924789"/>
                <a:chExt cx="2100857" cy="369332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7FD7858-250D-40DB-9490-D06DB36A038D}"/>
                    </a:ext>
                  </a:extLst>
                </p:cNvPr>
                <p:cNvSpPr txBox="1"/>
                <p:nvPr/>
              </p:nvSpPr>
              <p:spPr>
                <a:xfrm>
                  <a:off x="7160505" y="970956"/>
                  <a:ext cx="162416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+mn-ea"/>
                    </a:rPr>
                    <a:t>사랑은</a:t>
                  </a:r>
                  <a:r>
                    <a:rPr lang="en-US" altLang="ko-KR" sz="1200" dirty="0">
                      <a:latin typeface="+mn-ea"/>
                    </a:rPr>
                    <a:t>… </a:t>
                  </a:r>
                  <a:r>
                    <a:rPr lang="ko-KR" altLang="en-US" sz="1200" dirty="0">
                      <a:latin typeface="+mn-ea"/>
                    </a:rPr>
                    <a:t>향기를 남기고</a:t>
                  </a:r>
                </a:p>
              </p:txBody>
            </p:sp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C90731E6-4FDA-4EDA-9368-3999444F71D9}"/>
                    </a:ext>
                  </a:extLst>
                </p:cNvPr>
                <p:cNvSpPr/>
                <p:nvPr/>
              </p:nvSpPr>
              <p:spPr>
                <a:xfrm>
                  <a:off x="6683811" y="924789"/>
                  <a:ext cx="5886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dirty="0">
                      <a:latin typeface="+mj-ea"/>
                      <a:ea typeface="+mj-ea"/>
                    </a:rPr>
                    <a:t>테이</a:t>
                  </a:r>
                </a:p>
              </p:txBody>
            </p:sp>
          </p:grp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A4B4265-00AD-490D-87ED-8572BFA83EF6}"/>
                </a:ext>
              </a:extLst>
            </p:cNvPr>
            <p:cNvSpPr/>
            <p:nvPr/>
          </p:nvSpPr>
          <p:spPr>
            <a:xfrm>
              <a:off x="2098945" y="2839169"/>
              <a:ext cx="3097376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highlight>
                    <a:srgbClr val="FFFF00"/>
                  </a:highlight>
                  <a:latin typeface="+mn-ea"/>
                </a:rPr>
                <a:t>가슴 아파서 목이 메어서 안간힘을 써봐도</a:t>
              </a:r>
              <a:br>
                <a:rPr lang="ko-KR" altLang="en-US" sz="1100" dirty="0">
                  <a:highlight>
                    <a:srgbClr val="FFFF00"/>
                  </a:highlight>
                  <a:latin typeface="+mn-ea"/>
                </a:rPr>
              </a:br>
              <a:r>
                <a:rPr lang="ko-KR" altLang="en-US" sz="1100" dirty="0">
                  <a:highlight>
                    <a:srgbClr val="FFFF00"/>
                  </a:highlight>
                  <a:latin typeface="+mn-ea"/>
                </a:rPr>
                <a:t>피해 갈 수도 </a:t>
              </a:r>
              <a:r>
                <a:rPr lang="ko-KR" altLang="en-US" sz="1100" dirty="0" err="1">
                  <a:highlight>
                    <a:srgbClr val="FFFF00"/>
                  </a:highlight>
                  <a:latin typeface="+mn-ea"/>
                </a:rPr>
                <a:t>물러지지도</a:t>
              </a:r>
              <a:r>
                <a:rPr lang="ko-KR" altLang="en-US" sz="1100" dirty="0">
                  <a:highlight>
                    <a:srgbClr val="FFFF00"/>
                  </a:highlight>
                  <a:latin typeface="+mn-ea"/>
                </a:rPr>
                <a:t> 않는 </a:t>
              </a:r>
              <a:r>
                <a:rPr lang="ko-KR" altLang="en-US" sz="1100" dirty="0" err="1">
                  <a:highlight>
                    <a:srgbClr val="FFFF00"/>
                  </a:highlight>
                  <a:latin typeface="+mn-ea"/>
                </a:rPr>
                <a:t>이별인가봐</a:t>
              </a:r>
              <a:br>
                <a:rPr lang="ko-KR" altLang="en-US" sz="1100" dirty="0">
                  <a:highlight>
                    <a:srgbClr val="FFFF00"/>
                  </a:highlight>
                  <a:latin typeface="+mn-ea"/>
                </a:rPr>
              </a:br>
              <a:r>
                <a:rPr lang="ko-KR" altLang="en-US" sz="1100" dirty="0">
                  <a:highlight>
                    <a:srgbClr val="FFFF00"/>
                  </a:highlight>
                  <a:latin typeface="+mn-ea"/>
                </a:rPr>
                <a:t>너무 놀라서 자꾸 겁나서 웃음으로 </a:t>
              </a:r>
              <a:r>
                <a:rPr lang="ko-KR" altLang="en-US" sz="1100" dirty="0" err="1">
                  <a:highlight>
                    <a:srgbClr val="FFFF00"/>
                  </a:highlight>
                  <a:latin typeface="+mn-ea"/>
                </a:rPr>
                <a:t>이기려해도</a:t>
              </a:r>
              <a:br>
                <a:rPr lang="ko-KR" altLang="en-US" sz="1100" dirty="0">
                  <a:highlight>
                    <a:srgbClr val="FFFF00"/>
                  </a:highlight>
                  <a:latin typeface="+mn-ea"/>
                </a:rPr>
              </a:br>
              <a:r>
                <a:rPr lang="ko-KR" altLang="en-US" sz="1100" dirty="0">
                  <a:highlight>
                    <a:srgbClr val="FFFF00"/>
                  </a:highlight>
                  <a:latin typeface="+mn-ea"/>
                </a:rPr>
                <a:t>눈치 빠른 눈물이 더 먼저 알고 날 흘러</a:t>
              </a:r>
            </a:p>
            <a:p>
              <a:pPr algn="ctr"/>
              <a:r>
                <a:rPr lang="ko-KR" altLang="en-US" sz="1100" dirty="0">
                  <a:latin typeface="+mn-ea"/>
                </a:rPr>
                <a:t>난 소란스레 </a:t>
              </a:r>
              <a:r>
                <a:rPr lang="ko-KR" altLang="en-US" sz="1100" dirty="0" err="1">
                  <a:latin typeface="+mn-ea"/>
                </a:rPr>
                <a:t>사랑했나봐</a:t>
              </a:r>
              <a:r>
                <a:rPr lang="ko-KR" altLang="en-US" sz="1100" dirty="0">
                  <a:latin typeface="+mn-ea"/>
                </a:rPr>
                <a:t> 널 줬다 이내 뺏는 걸 보니</a:t>
              </a:r>
              <a:br>
                <a:rPr lang="ko-KR" altLang="en-US" sz="1100" dirty="0">
                  <a:latin typeface="+mn-ea"/>
                </a:rPr>
              </a:br>
              <a:r>
                <a:rPr lang="ko-KR" altLang="en-US" sz="1100" dirty="0">
                  <a:latin typeface="+mn-ea"/>
                </a:rPr>
                <a:t>분 넘친 행복을 또 </a:t>
              </a:r>
              <a:r>
                <a:rPr lang="ko-KR" altLang="en-US" sz="1100" dirty="0" err="1">
                  <a:latin typeface="+mn-ea"/>
                </a:rPr>
                <a:t>시기했나봐</a:t>
              </a:r>
              <a:r>
                <a:rPr lang="ko-KR" altLang="en-US" sz="1100" dirty="0">
                  <a:latin typeface="+mn-ea"/>
                </a:rPr>
                <a:t> </a:t>
              </a:r>
              <a:r>
                <a:rPr lang="ko-KR" altLang="en-US" sz="1100" dirty="0">
                  <a:highlight>
                    <a:srgbClr val="FFFF00"/>
                  </a:highlight>
                  <a:latin typeface="+mn-ea"/>
                </a:rPr>
                <a:t>널 보내야만 </a:t>
              </a:r>
              <a:r>
                <a:rPr lang="ko-KR" altLang="en-US" sz="1100" dirty="0" err="1">
                  <a:highlight>
                    <a:srgbClr val="FFFF00"/>
                  </a:highlight>
                  <a:latin typeface="+mn-ea"/>
                </a:rPr>
                <a:t>하나봐</a:t>
              </a:r>
              <a:endParaRPr lang="ko-KR" altLang="en-US" sz="1100" dirty="0">
                <a:highlight>
                  <a:srgbClr val="FFFF00"/>
                </a:highlight>
                <a:latin typeface="+mn-ea"/>
              </a:endParaRPr>
            </a:p>
            <a:p>
              <a:pPr algn="ctr"/>
              <a:r>
                <a:rPr lang="ko-KR" altLang="en-US" sz="1100" dirty="0">
                  <a:latin typeface="+mn-ea"/>
                </a:rPr>
                <a:t>온 세상이 취한 것 같아</a:t>
              </a:r>
              <a:br>
                <a:rPr lang="ko-KR" altLang="en-US" sz="1100" dirty="0">
                  <a:latin typeface="+mn-ea"/>
                </a:rPr>
              </a:br>
              <a:r>
                <a:rPr lang="ko-KR" altLang="en-US" sz="1100" dirty="0" err="1">
                  <a:latin typeface="+mn-ea"/>
                </a:rPr>
                <a:t>눈부셨던</a:t>
              </a:r>
              <a:r>
                <a:rPr lang="ko-KR" altLang="en-US" sz="1100" dirty="0">
                  <a:latin typeface="+mn-ea"/>
                </a:rPr>
                <a:t> 우리 추억이 열 오르듯 </a:t>
              </a:r>
              <a:r>
                <a:rPr lang="ko-KR" altLang="en-US" sz="1100" dirty="0" err="1">
                  <a:latin typeface="+mn-ea"/>
                </a:rPr>
                <a:t>비틀대잖아</a:t>
              </a:r>
              <a:br>
                <a:rPr lang="ko-KR" altLang="en-US" sz="1100" dirty="0">
                  <a:latin typeface="+mn-ea"/>
                </a:rPr>
              </a:br>
              <a:r>
                <a:rPr lang="ko-KR" altLang="en-US" sz="1100" dirty="0" err="1">
                  <a:latin typeface="+mn-ea"/>
                </a:rPr>
                <a:t>니</a:t>
              </a:r>
              <a:r>
                <a:rPr lang="ko-KR" altLang="en-US" sz="1100" dirty="0">
                  <a:latin typeface="+mn-ea"/>
                </a:rPr>
                <a:t> 품에 살았던 날들과 꿈꾸었던 사랑이</a:t>
              </a:r>
              <a:br>
                <a:rPr lang="ko-KR" altLang="en-US" sz="1100" dirty="0">
                  <a:latin typeface="+mn-ea"/>
                </a:rPr>
              </a:br>
              <a:r>
                <a:rPr lang="ko-KR" altLang="en-US" sz="1100" dirty="0">
                  <a:latin typeface="+mn-ea"/>
                </a:rPr>
                <a:t>다 부서져 또 흩어져 향기로</a:t>
              </a:r>
            </a:p>
            <a:p>
              <a:pPr algn="ctr"/>
              <a:r>
                <a:rPr lang="en-US" altLang="ko-KR" sz="1100" dirty="0">
                  <a:latin typeface="+mn-ea"/>
                </a:rPr>
                <a:t>I can't live without your love</a:t>
              </a:r>
            </a:p>
            <a:p>
              <a:pPr algn="ctr"/>
              <a:r>
                <a:rPr lang="en-US" altLang="ko-KR" sz="1100" dirty="0">
                  <a:latin typeface="+mn-ea"/>
                </a:rPr>
                <a:t>…</a:t>
              </a:r>
              <a:endParaRPr lang="ko-KR" altLang="en-US" sz="1100" dirty="0">
                <a:latin typeface="+mn-ea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0DC41F5-0B1A-4216-AFDA-C5666F80866A}"/>
              </a:ext>
            </a:extLst>
          </p:cNvPr>
          <p:cNvGrpSpPr/>
          <p:nvPr/>
        </p:nvGrpSpPr>
        <p:grpSpPr>
          <a:xfrm>
            <a:off x="5389877" y="3130925"/>
            <a:ext cx="1476496" cy="1223374"/>
            <a:chOff x="5357752" y="3653791"/>
            <a:chExt cx="1476496" cy="1223374"/>
          </a:xfrm>
        </p:grpSpPr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A0B3526F-1778-4483-9643-604BDA2B997C}"/>
                </a:ext>
              </a:extLst>
            </p:cNvPr>
            <p:cNvSpPr/>
            <p:nvPr/>
          </p:nvSpPr>
          <p:spPr>
            <a:xfrm>
              <a:off x="5357752" y="3653791"/>
              <a:ext cx="1476496" cy="1223374"/>
            </a:xfrm>
            <a:prstGeom prst="rightArrow">
              <a:avLst/>
            </a:prstGeom>
            <a:gradFill>
              <a:gsLst>
                <a:gs pos="0">
                  <a:srgbClr val="D9D9D9">
                    <a:alpha val="0"/>
                  </a:srgbClr>
                </a:gs>
                <a:gs pos="100000">
                  <a:srgbClr val="D9D9D9"/>
                </a:gs>
              </a:gsLst>
              <a:lin ang="0" scaled="0"/>
            </a:gradFill>
          </p:spPr>
          <p:txBody>
            <a:bodyPr wrap="square" rtlCol="0" anchor="ctr">
              <a:spAutoFit/>
            </a:bodyPr>
            <a:lstStyle/>
            <a:p>
              <a:pPr algn="l" fontAlgn="base" latinLnBrk="0">
                <a:lnSpc>
                  <a:spcPct val="130000"/>
                </a:lnSpc>
              </a:pPr>
              <a:endParaRPr lang="ko-KR" altLang="en-US" sz="1400" kern="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123629F-AA06-4186-9967-E45BB2093487}"/>
                </a:ext>
              </a:extLst>
            </p:cNvPr>
            <p:cNvSpPr txBox="1"/>
            <p:nvPr/>
          </p:nvSpPr>
          <p:spPr>
            <a:xfrm>
              <a:off x="5614458" y="4080812"/>
              <a:ext cx="10608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>
                  <a:latin typeface="+mj-ea"/>
                  <a:ea typeface="+mj-ea"/>
                </a:defRPr>
              </a:lvl1pPr>
            </a:lstStyle>
            <a:p>
              <a:pPr algn="ctr"/>
              <a:r>
                <a:rPr lang="en-US" altLang="ko-KR" dirty="0" err="1"/>
                <a:t>Textrank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CFA6CB-D62A-4B26-A467-6C76609E82B9}"/>
              </a:ext>
            </a:extLst>
          </p:cNvPr>
          <p:cNvGrpSpPr/>
          <p:nvPr/>
        </p:nvGrpSpPr>
        <p:grpSpPr>
          <a:xfrm>
            <a:off x="7235190" y="3062931"/>
            <a:ext cx="3598940" cy="1359362"/>
            <a:chOff x="7235190" y="3184138"/>
            <a:chExt cx="3598940" cy="135936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FBAD21E-D248-4A4C-8D4B-FFE8B7EDDEA3}"/>
                </a:ext>
              </a:extLst>
            </p:cNvPr>
            <p:cNvSpPr/>
            <p:nvPr/>
          </p:nvSpPr>
          <p:spPr>
            <a:xfrm>
              <a:off x="7235190" y="3527837"/>
              <a:ext cx="359894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+mn-ea"/>
                </a:rPr>
                <a:t>가슴 아파서 목이 메어서 안간힘을 써봐도</a:t>
              </a:r>
              <a:endParaRPr lang="en-US" altLang="ko-KR" sz="1200" dirty="0">
                <a:latin typeface="+mn-ea"/>
              </a:endParaRPr>
            </a:p>
            <a:p>
              <a:pPr algn="ctr"/>
              <a:r>
                <a:rPr lang="ko-KR" altLang="en-US" sz="1200" dirty="0">
                  <a:latin typeface="+mn-ea"/>
                </a:rPr>
                <a:t>피해 갈 수도 </a:t>
              </a:r>
              <a:r>
                <a:rPr lang="ko-KR" altLang="en-US" sz="1200" dirty="0" err="1">
                  <a:latin typeface="+mn-ea"/>
                </a:rPr>
                <a:t>물러지지도</a:t>
              </a:r>
              <a:r>
                <a:rPr lang="ko-KR" altLang="en-US" sz="1200" dirty="0">
                  <a:latin typeface="+mn-ea"/>
                </a:rPr>
                <a:t> 않는 이별 </a:t>
              </a:r>
              <a:r>
                <a:rPr lang="ko-KR" altLang="en-US" sz="1200" dirty="0" err="1">
                  <a:latin typeface="+mn-ea"/>
                </a:rPr>
                <a:t>인가봐</a:t>
              </a:r>
              <a:endParaRPr lang="en-US" altLang="ko-KR" sz="1200" dirty="0">
                <a:latin typeface="+mn-ea"/>
              </a:endParaRPr>
            </a:p>
            <a:p>
              <a:pPr algn="ctr"/>
              <a:r>
                <a:rPr lang="ko-KR" altLang="en-US" sz="1200" dirty="0">
                  <a:latin typeface="+mn-ea"/>
                </a:rPr>
                <a:t>너무 놀라서 웃음으로 이기려 해도</a:t>
              </a:r>
              <a:endParaRPr lang="en-US" altLang="ko-KR" sz="1200" dirty="0">
                <a:latin typeface="+mn-ea"/>
              </a:endParaRPr>
            </a:p>
            <a:p>
              <a:pPr algn="ctr"/>
              <a:r>
                <a:rPr lang="ko-KR" altLang="en-US" sz="1200" dirty="0">
                  <a:latin typeface="+mn-ea"/>
                </a:rPr>
                <a:t>눈치 빠른 눈물이 더 먼저 알고 날 흘러</a:t>
              </a:r>
              <a:endParaRPr lang="en-US" altLang="ko-KR" sz="1200" dirty="0">
                <a:latin typeface="+mn-ea"/>
              </a:endParaRPr>
            </a:p>
            <a:p>
              <a:pPr algn="ctr"/>
              <a:r>
                <a:rPr lang="ko-KR" altLang="en-US" sz="1200" dirty="0">
                  <a:latin typeface="+mn-ea"/>
                </a:rPr>
                <a:t>널 보내야만 </a:t>
              </a:r>
              <a:r>
                <a:rPr lang="ko-KR" altLang="en-US" sz="1200" dirty="0" err="1">
                  <a:latin typeface="+mn-ea"/>
                </a:rPr>
                <a:t>하나봐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3F79FB-80EF-4150-AEA6-64B1CB5EFABD}"/>
                </a:ext>
              </a:extLst>
            </p:cNvPr>
            <p:cNvSpPr txBox="1"/>
            <p:nvPr/>
          </p:nvSpPr>
          <p:spPr>
            <a:xfrm>
              <a:off x="8639360" y="3184138"/>
              <a:ext cx="7906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>
                  <a:latin typeface="+mj-ea"/>
                  <a:ea typeface="+mj-ea"/>
                </a:defRPr>
              </a:lvl1pPr>
            </a:lstStyle>
            <a:p>
              <a:pPr algn="ctr"/>
              <a:r>
                <a:rPr lang="ko-KR" altLang="en-US" dirty="0"/>
                <a:t>요약문</a:t>
              </a:r>
              <a:endParaRPr lang="en-US" altLang="ko-KR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EEB04D2-F428-4762-B90E-7E5572428B76}"/>
              </a:ext>
            </a:extLst>
          </p:cNvPr>
          <p:cNvSpPr txBox="1"/>
          <p:nvPr/>
        </p:nvSpPr>
        <p:spPr>
          <a:xfrm>
            <a:off x="489467" y="330718"/>
            <a:ext cx="19511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 latinLnBrk="0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02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과정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수행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F3BFD0B-A703-4C94-8F2A-1A060404FDFA}"/>
              </a:ext>
            </a:extLst>
          </p:cNvPr>
          <p:cNvGrpSpPr/>
          <p:nvPr/>
        </p:nvGrpSpPr>
        <p:grpSpPr>
          <a:xfrm>
            <a:off x="335220" y="638495"/>
            <a:ext cx="8191057" cy="584775"/>
            <a:chOff x="335220" y="638495"/>
            <a:chExt cx="8191057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45E597-6133-4D96-A081-E1158C3E5BBD}"/>
                </a:ext>
              </a:extLst>
            </p:cNvPr>
            <p:cNvSpPr txBox="1"/>
            <p:nvPr/>
          </p:nvSpPr>
          <p:spPr>
            <a:xfrm>
              <a:off x="335220" y="638495"/>
              <a:ext cx="8191057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dirty="0">
                  <a:latin typeface="+mj-ea"/>
                  <a:ea typeface="+mj-ea"/>
                  <a:cs typeface="KoPubWorld돋움체 Bold" panose="00000800000000000000" pitchFamily="2" charset="-127"/>
                </a:rPr>
                <a:t>◆ </a:t>
              </a:r>
              <a:r>
                <a:rPr lang="ko-KR" altLang="en-US" sz="3200" dirty="0">
                  <a:latin typeface="+mj-ea"/>
                  <a:ea typeface="+mj-ea"/>
                  <a:cs typeface="KoPubWorld돋움체 Light" panose="00000300000000000000" pitchFamily="2" charset="-127"/>
                </a:rPr>
                <a:t>유사도 프로세스</a:t>
              </a:r>
              <a:r>
                <a:rPr lang="en-US" altLang="ko-KR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(</a:t>
              </a:r>
              <a:r>
                <a:rPr lang="ko-KR" altLang="en-US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가사</a:t>
              </a:r>
              <a:r>
                <a:rPr lang="en-US" altLang="ko-KR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)</a:t>
              </a:r>
              <a:endParaRPr lang="ko-KR" altLang="en-US" sz="2000" dirty="0"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B37B2D-113F-4FAF-B98E-DBF31C8235FB}"/>
                </a:ext>
              </a:extLst>
            </p:cNvPr>
            <p:cNvCxnSpPr>
              <a:cxnSpLocks/>
            </p:cNvCxnSpPr>
            <p:nvPr/>
          </p:nvCxnSpPr>
          <p:spPr>
            <a:xfrm>
              <a:off x="907287" y="1178833"/>
              <a:ext cx="32114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44E5578-7E6C-48C7-87EC-35BD48FDD22E}"/>
              </a:ext>
            </a:extLst>
          </p:cNvPr>
          <p:cNvSpPr txBox="1"/>
          <p:nvPr/>
        </p:nvSpPr>
        <p:spPr>
          <a:xfrm>
            <a:off x="1055688" y="1233267"/>
            <a:ext cx="5107809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원문 외에 가사를 요약시켜 넣어보면 스코어가 어떻게 나올 것인가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→</a:t>
            </a:r>
            <a:r>
              <a:rPr lang="en-US" altLang="ko-KR" sz="1400" dirty="0">
                <a:latin typeface="+mn-ea"/>
              </a:rPr>
              <a:t> Extractive Summarization </a:t>
            </a:r>
            <a:r>
              <a:rPr lang="ko-KR" altLang="en-US" sz="1400" dirty="0">
                <a:latin typeface="+mn-ea"/>
              </a:rPr>
              <a:t>사용 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j-ea"/>
                <a:ea typeface="+mj-ea"/>
              </a:rPr>
              <a:t>Textrank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1699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C4F80-6C3D-45D5-8ABB-11A3309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357049-F1E5-4105-BC25-0117944A9645}"/>
              </a:ext>
            </a:extLst>
          </p:cNvPr>
          <p:cNvSpPr txBox="1"/>
          <p:nvPr/>
        </p:nvSpPr>
        <p:spPr>
          <a:xfrm>
            <a:off x="1055688" y="1233267"/>
            <a:ext cx="7465826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가사 요약했을 때 오히려 높은 스코어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유사도가 낮음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→ 가사를 오히려 늘려서 비교해보면 어떨까</a:t>
            </a:r>
            <a:r>
              <a:rPr lang="en-US" altLang="ko-KR" sz="1400" dirty="0">
                <a:latin typeface="+mn-ea"/>
              </a:rPr>
              <a:t>?</a:t>
            </a:r>
          </a:p>
        </p:txBody>
      </p:sp>
      <p:graphicFrame>
        <p:nvGraphicFramePr>
          <p:cNvPr id="35" name="Google Shape;688;p20">
            <a:extLst>
              <a:ext uri="{FF2B5EF4-FFF2-40B4-BE49-F238E27FC236}">
                <a16:creationId xmlns:a16="http://schemas.microsoft.com/office/drawing/2014/main" id="{8A212BA1-70E7-4DF6-8BFC-5BB7AFF51F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8521358"/>
              </p:ext>
            </p:extLst>
          </p:nvPr>
        </p:nvGraphicFramePr>
        <p:xfrm>
          <a:off x="2529053" y="1806054"/>
          <a:ext cx="7133895" cy="42109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26779">
                  <a:extLst>
                    <a:ext uri="{9D8B030D-6E8A-4147-A177-3AD203B41FA5}">
                      <a16:colId xmlns:a16="http://schemas.microsoft.com/office/drawing/2014/main" val="3158181107"/>
                    </a:ext>
                  </a:extLst>
                </a:gridCol>
                <a:gridCol w="142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6779">
                  <a:extLst>
                    <a:ext uri="{9D8B030D-6E8A-4147-A177-3AD203B41FA5}">
                      <a16:colId xmlns:a16="http://schemas.microsoft.com/office/drawing/2014/main" val="244076664"/>
                    </a:ext>
                  </a:extLst>
                </a:gridCol>
                <a:gridCol w="142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21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solidFill>
                          <a:schemeClr val="bg1"/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dirty="0">
                        <a:latin typeface="+mn-ea"/>
                        <a:ea typeface="+mn-ea"/>
                        <a:sym typeface="Arial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Vidaloka"/>
                          <a:sym typeface="Vidaloka"/>
                        </a:rPr>
                        <a:t>O</a:t>
                      </a:r>
                      <a:r>
                        <a:rPr lang="en" sz="1600" u="none" strike="noStrike" cap="none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Vidaloka"/>
                          <a:sym typeface="Vidaloka"/>
                        </a:rPr>
                        <a:t>riginal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</a:t>
                      </a:r>
                      <a:r>
                        <a:rPr lang="en" sz="1600" u="none" strike="noStrike" cap="none" dirty="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ororo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</a:t>
                      </a:r>
                      <a:r>
                        <a:rPr lang="en" sz="1600" u="none" strike="noStrike" cap="none" dirty="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extrank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1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bg1"/>
                        </a:solidFill>
                        <a:highlight>
                          <a:srgbClr val="C0C0C0"/>
                        </a:highlight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altLang="en-US" dirty="0">
                          <a:latin typeface="+mn-ea"/>
                          <a:ea typeface="+mn-ea"/>
                          <a:sym typeface="Vidaloka"/>
                        </a:rPr>
                        <a:t>사랑은</a:t>
                      </a:r>
                      <a:r>
                        <a:rPr lang="en-US" altLang="ko-KR" dirty="0">
                          <a:latin typeface="+mn-ea"/>
                          <a:ea typeface="+mn-ea"/>
                          <a:sym typeface="Vidaloka"/>
                        </a:rPr>
                        <a:t>… </a:t>
                      </a:r>
                      <a:r>
                        <a:rPr lang="ko-KR" altLang="en-US" dirty="0">
                          <a:latin typeface="+mn-ea"/>
                          <a:ea typeface="+mn-ea"/>
                          <a:sym typeface="Vidaloka"/>
                        </a:rPr>
                        <a:t>향기를 남기고</a:t>
                      </a:r>
                      <a:endParaRPr dirty="0">
                        <a:latin typeface="+mn-ea"/>
                        <a:ea typeface="+mn-e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  <a:latin typeface="+mj-ea"/>
                          <a:ea typeface="+mj-ea"/>
                        </a:rPr>
                        <a:t>164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+mj-ea"/>
                        <a:ea typeface="+mj-ea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501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</a:rPr>
                        <a:t>349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1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bg1"/>
                        </a:solidFill>
                        <a:highlight>
                          <a:srgbClr val="C0C0C0"/>
                        </a:highlight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altLang="en-US" dirty="0">
                          <a:latin typeface="+mn-ea"/>
                          <a:ea typeface="+mn-ea"/>
                          <a:sym typeface="Vidaloka"/>
                        </a:rPr>
                        <a:t>가로수 그늘 아래 서면</a:t>
                      </a:r>
                      <a:endParaRPr dirty="0">
                        <a:latin typeface="+mn-ea"/>
                        <a:ea typeface="+mn-e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  <a:latin typeface="+mj-ea"/>
                          <a:ea typeface="+mj-ea"/>
                        </a:rPr>
                        <a:t>171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+mj-ea"/>
                        <a:ea typeface="+mj-ea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</a:rPr>
                        <a:t>459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</a:rPr>
                        <a:t>257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1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bg1"/>
                        </a:solidFill>
                        <a:highlight>
                          <a:srgbClr val="C0C0C0"/>
                        </a:highlight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altLang="en-US" dirty="0" err="1">
                          <a:latin typeface="+mn-ea"/>
                          <a:ea typeface="+mn-ea"/>
                          <a:sym typeface="Vidaloka"/>
                        </a:rPr>
                        <a:t>취향저격</a:t>
                      </a:r>
                      <a:endParaRPr dirty="0">
                        <a:latin typeface="+mn-ea"/>
                        <a:ea typeface="+mn-e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  <a:latin typeface="+mj-ea"/>
                          <a:ea typeface="+mj-ea"/>
                        </a:rPr>
                        <a:t>84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+mj-ea"/>
                        <a:ea typeface="+mj-ea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</a:rPr>
                        <a:t>198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</a:rPr>
                        <a:t>264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21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bg1"/>
                        </a:solidFill>
                        <a:highlight>
                          <a:srgbClr val="C0C0C0"/>
                        </a:highlight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dirty="0">
                          <a:latin typeface="+mn-ea"/>
                          <a:ea typeface="+mn-ea"/>
                          <a:sym typeface="Vidaloka"/>
                        </a:rPr>
                        <a:t>Touch My Body</a:t>
                      </a:r>
                      <a:endParaRPr dirty="0">
                        <a:latin typeface="+mn-ea"/>
                        <a:ea typeface="+mn-e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  <a:latin typeface="+mj-ea"/>
                          <a:ea typeface="+mj-ea"/>
                        </a:rPr>
                        <a:t>78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+mj-ea"/>
                        <a:ea typeface="+mj-ea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</a:rPr>
                        <a:t>183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</a:rPr>
                        <a:t>318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7FC40D4-29DD-464F-84F5-19FFA80097D0}"/>
              </a:ext>
            </a:extLst>
          </p:cNvPr>
          <p:cNvSpPr/>
          <p:nvPr/>
        </p:nvSpPr>
        <p:spPr>
          <a:xfrm>
            <a:off x="5391080" y="1735279"/>
            <a:ext cx="1409839" cy="4352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 fontAlgn="base" latinLnBrk="0">
              <a:lnSpc>
                <a:spcPct val="130000"/>
              </a:lnSpc>
            </a:pPr>
            <a:endParaRPr lang="ko-KR" altLang="en-US" sz="1400" kern="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9FD07-A864-4B1C-89DF-8D753DDFCFAA}"/>
              </a:ext>
            </a:extLst>
          </p:cNvPr>
          <p:cNvSpPr txBox="1"/>
          <p:nvPr/>
        </p:nvSpPr>
        <p:spPr>
          <a:xfrm>
            <a:off x="489467" y="330718"/>
            <a:ext cx="19511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 latinLnBrk="0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02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과정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수행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B351DA-1DBC-40CD-A9A0-801AEE6AACD9}"/>
              </a:ext>
            </a:extLst>
          </p:cNvPr>
          <p:cNvGrpSpPr/>
          <p:nvPr/>
        </p:nvGrpSpPr>
        <p:grpSpPr>
          <a:xfrm>
            <a:off x="335220" y="638495"/>
            <a:ext cx="8191057" cy="584775"/>
            <a:chOff x="335220" y="638495"/>
            <a:chExt cx="8191057" cy="58477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461216-59B4-4BCC-AA32-16CFE10D0DEA}"/>
                </a:ext>
              </a:extLst>
            </p:cNvPr>
            <p:cNvSpPr txBox="1"/>
            <p:nvPr/>
          </p:nvSpPr>
          <p:spPr>
            <a:xfrm>
              <a:off x="335220" y="638495"/>
              <a:ext cx="8191057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dirty="0">
                  <a:latin typeface="+mj-ea"/>
                  <a:ea typeface="+mj-ea"/>
                  <a:cs typeface="KoPubWorld돋움체 Bold" panose="00000800000000000000" pitchFamily="2" charset="-127"/>
                </a:rPr>
                <a:t>◆ </a:t>
              </a:r>
              <a:r>
                <a:rPr lang="ko-KR" altLang="en-US" sz="3200" dirty="0">
                  <a:latin typeface="+mj-ea"/>
                  <a:ea typeface="+mj-ea"/>
                  <a:cs typeface="KoPubWorld돋움체 Light" panose="00000300000000000000" pitchFamily="2" charset="-127"/>
                </a:rPr>
                <a:t>유사도 프로세스</a:t>
              </a:r>
              <a:r>
                <a:rPr lang="en-US" altLang="ko-KR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(</a:t>
              </a:r>
              <a:r>
                <a:rPr lang="ko-KR" altLang="en-US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가사</a:t>
              </a:r>
              <a:r>
                <a:rPr lang="en-US" altLang="ko-KR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)</a:t>
              </a:r>
              <a:endParaRPr lang="ko-KR" altLang="en-US" sz="2000" dirty="0"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E816637-4EB3-4FD4-BDA9-41EC897ED1C0}"/>
                </a:ext>
              </a:extLst>
            </p:cNvPr>
            <p:cNvCxnSpPr>
              <a:cxnSpLocks/>
            </p:cNvCxnSpPr>
            <p:nvPr/>
          </p:nvCxnSpPr>
          <p:spPr>
            <a:xfrm>
              <a:off x="907287" y="1178833"/>
              <a:ext cx="32114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01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609C04E-EFA8-4E74-A3BC-059EC28A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2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8D00210-227D-48DB-B0A2-EF63C6551653}"/>
              </a:ext>
            </a:extLst>
          </p:cNvPr>
          <p:cNvGrpSpPr/>
          <p:nvPr/>
        </p:nvGrpSpPr>
        <p:grpSpPr>
          <a:xfrm>
            <a:off x="2111595" y="2726991"/>
            <a:ext cx="7522762" cy="2323192"/>
            <a:chOff x="2100139" y="2355931"/>
            <a:chExt cx="7522762" cy="23231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4B85DA-F892-43D0-9387-AD48F744BC95}"/>
                </a:ext>
              </a:extLst>
            </p:cNvPr>
            <p:cNvSpPr txBox="1"/>
            <p:nvPr/>
          </p:nvSpPr>
          <p:spPr>
            <a:xfrm>
              <a:off x="2100139" y="2363874"/>
              <a:ext cx="1970411" cy="19759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시장 조사</a:t>
              </a: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경쟁사 분석</a:t>
              </a: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프로젝트 필요성</a:t>
              </a:r>
              <a:endPara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01A1BE-0FFC-4E1B-B39A-3FE2FD158FCB}"/>
                </a:ext>
              </a:extLst>
            </p:cNvPr>
            <p:cNvSpPr txBox="1"/>
            <p:nvPr/>
          </p:nvSpPr>
          <p:spPr>
            <a:xfrm>
              <a:off x="5049428" y="2370799"/>
              <a:ext cx="1880643" cy="230832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과정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프로젝트 기획</a:t>
              </a:r>
              <a:endPara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프로젝트 수행</a:t>
              </a:r>
              <a:endPara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성능 테스트</a:t>
              </a:r>
              <a:endPara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endParaRPr lang="en-US" altLang="ko-KR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67A230-631A-4BBC-B78A-8B35F2EB6670}"/>
                </a:ext>
              </a:extLst>
            </p:cNvPr>
            <p:cNvSpPr txBox="1"/>
            <p:nvPr/>
          </p:nvSpPr>
          <p:spPr>
            <a:xfrm>
              <a:off x="7462901" y="2355931"/>
              <a:ext cx="2160000" cy="19759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          - 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의의</a:t>
              </a:r>
              <a:endPara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          - 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추후과제</a:t>
              </a:r>
              <a:endPara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          - 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한계점</a:t>
              </a:r>
              <a:endParaRPr lang="en-US" altLang="ko-KR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83A948-7D9F-45CA-879B-E28E3B6D2276}"/>
              </a:ext>
            </a:extLst>
          </p:cNvPr>
          <p:cNvSpPr/>
          <p:nvPr/>
        </p:nvSpPr>
        <p:spPr>
          <a:xfrm>
            <a:off x="4771823" y="1311745"/>
            <a:ext cx="2648354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ko-KR" sz="4400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Contents.</a:t>
            </a:r>
          </a:p>
        </p:txBody>
      </p:sp>
    </p:spTree>
    <p:extLst>
      <p:ext uri="{BB962C8B-B14F-4D97-AF65-F5344CB8AC3E}">
        <p14:creationId xmlns:p14="http://schemas.microsoft.com/office/powerpoint/2010/main" val="1555767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468DF1B-A10C-4D2D-8D66-7EA573E684F0}"/>
              </a:ext>
            </a:extLst>
          </p:cNvPr>
          <p:cNvSpPr txBox="1"/>
          <p:nvPr/>
        </p:nvSpPr>
        <p:spPr>
          <a:xfrm>
            <a:off x="489467" y="330718"/>
            <a:ext cx="19511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 latinLnBrk="0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02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과정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수행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C4F80-6C3D-45D5-8ABB-11A3309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357049-F1E5-4105-BC25-0117944A9645}"/>
              </a:ext>
            </a:extLst>
          </p:cNvPr>
          <p:cNvSpPr txBox="1"/>
          <p:nvPr/>
        </p:nvSpPr>
        <p:spPr>
          <a:xfrm>
            <a:off x="1055688" y="1233267"/>
            <a:ext cx="4204036" cy="2004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데이터 증강 방법</a:t>
            </a:r>
            <a:endParaRPr lang="en-US" altLang="ko-KR" sz="1400" dirty="0">
              <a:latin typeface="+mn-ea"/>
            </a:endParaRPr>
          </a:p>
          <a:p>
            <a:pPr marL="639763" lvl="1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KoGPT</a:t>
            </a:r>
            <a:r>
              <a:rPr lang="en-US" altLang="ko-KR" sz="1400" dirty="0">
                <a:latin typeface="+mn-ea"/>
              </a:rPr>
              <a:t> (</a:t>
            </a:r>
            <a:r>
              <a:rPr lang="ko-KR" altLang="en-US" sz="1400" dirty="0">
                <a:latin typeface="+mn-ea"/>
              </a:rPr>
              <a:t>실패</a:t>
            </a:r>
            <a:r>
              <a:rPr lang="en-US" altLang="ko-KR" sz="1400" dirty="0">
                <a:latin typeface="+mn-ea"/>
              </a:rPr>
              <a:t>) – </a:t>
            </a:r>
            <a:r>
              <a:rPr lang="ko-KR" altLang="en-US" sz="1400" dirty="0">
                <a:latin typeface="+mn-ea"/>
              </a:rPr>
              <a:t>시간과 비용적 문제</a:t>
            </a:r>
            <a:endParaRPr lang="en-US" altLang="ko-KR" sz="1400" dirty="0">
              <a:latin typeface="+mn-ea"/>
            </a:endParaRPr>
          </a:p>
          <a:p>
            <a:pPr marL="639763" lvl="1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EDA (</a:t>
            </a:r>
            <a:r>
              <a:rPr lang="en-US" altLang="ko-KR" sz="1400" dirty="0">
                <a:latin typeface="+mj-ea"/>
                <a:ea typeface="+mj-ea"/>
                <a:sym typeface="Arial"/>
              </a:rPr>
              <a:t>Easy Data Augmentation)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: </a:t>
            </a:r>
            <a:r>
              <a:rPr lang="en-US" altLang="ko-KR" sz="1400" dirty="0">
                <a:latin typeface="+mn-ea"/>
                <a:sym typeface="Arial"/>
              </a:rPr>
              <a:t>EDA </a:t>
            </a:r>
            <a:r>
              <a:rPr lang="ko-KR" altLang="en-US" sz="1400" dirty="0">
                <a:latin typeface="+mn-ea"/>
                <a:sym typeface="Arial"/>
              </a:rPr>
              <a:t>모델의 파라미터 </a:t>
            </a:r>
            <a:r>
              <a:rPr lang="en-US" altLang="ko-KR" sz="1400" dirty="0">
                <a:latin typeface="+mn-ea"/>
                <a:sym typeface="Arial"/>
              </a:rPr>
              <a:t>(</a:t>
            </a:r>
            <a:r>
              <a:rPr lang="en-US" altLang="ko-KR" sz="1400" dirty="0" err="1">
                <a:latin typeface="+mn-ea"/>
                <a:sym typeface="Arial"/>
              </a:rPr>
              <a:t>sr</a:t>
            </a:r>
            <a:r>
              <a:rPr lang="en-US" altLang="ko-KR" sz="1400" dirty="0">
                <a:latin typeface="+mn-ea"/>
                <a:sym typeface="Arial"/>
              </a:rPr>
              <a:t>,</a:t>
            </a:r>
            <a:r>
              <a:rPr lang="ko-KR" altLang="en-US" sz="1400" dirty="0">
                <a:latin typeface="+mn-ea"/>
                <a:sym typeface="Arial"/>
              </a:rPr>
              <a:t> </a:t>
            </a:r>
            <a:r>
              <a:rPr lang="en-US" altLang="ko-KR" sz="1400" dirty="0" err="1">
                <a:latin typeface="+mn-ea"/>
                <a:sym typeface="Arial"/>
              </a:rPr>
              <a:t>ri</a:t>
            </a:r>
            <a:r>
              <a:rPr lang="en-US" altLang="ko-KR" sz="1400" dirty="0">
                <a:latin typeface="+mn-ea"/>
                <a:sym typeface="Arial"/>
              </a:rPr>
              <a:t>,</a:t>
            </a:r>
            <a:r>
              <a:rPr lang="ko-KR" altLang="en-US" sz="1400" dirty="0">
                <a:latin typeface="+mn-ea"/>
                <a:sym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sym typeface="Arial"/>
              </a:rPr>
              <a:t>rs</a:t>
            </a:r>
            <a:r>
              <a:rPr lang="en-US" altLang="ko-KR" sz="1400" dirty="0">
                <a:latin typeface="+mn-ea"/>
                <a:sym typeface="Arial"/>
              </a:rPr>
              <a:t>, </a:t>
            </a:r>
            <a:r>
              <a:rPr lang="en-US" altLang="ko-KR" sz="1400" dirty="0" err="1">
                <a:latin typeface="+mj-ea"/>
                <a:ea typeface="+mj-ea"/>
                <a:sym typeface="Arial"/>
              </a:rPr>
              <a:t>rd</a:t>
            </a:r>
            <a:r>
              <a:rPr lang="en-US" altLang="ko-KR" sz="1400" dirty="0">
                <a:latin typeface="+mn-ea"/>
                <a:sym typeface="Arial"/>
              </a:rPr>
              <a:t>, </a:t>
            </a:r>
            <a:r>
              <a:rPr lang="en-US" altLang="ko-KR" sz="1400" dirty="0" err="1">
                <a:latin typeface="+mn-ea"/>
                <a:sym typeface="Arial"/>
              </a:rPr>
              <a:t>num_aug</a:t>
            </a:r>
            <a:r>
              <a:rPr lang="en-US" altLang="ko-KR" sz="1400" dirty="0">
                <a:latin typeface="+mn-ea"/>
                <a:sym typeface="Arial"/>
              </a:rPr>
              <a:t>)</a:t>
            </a:r>
          </a:p>
          <a:p>
            <a:pPr marL="1096963" lvl="2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FBAD21E-D248-4A4C-8D4B-FFE8B7EDDEA3}"/>
              </a:ext>
            </a:extLst>
          </p:cNvPr>
          <p:cNvSpPr/>
          <p:nvPr/>
        </p:nvSpPr>
        <p:spPr>
          <a:xfrm>
            <a:off x="4841106" y="2469169"/>
            <a:ext cx="35989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01FBFA-39D7-4319-AA47-0F02E03E75A1}"/>
              </a:ext>
            </a:extLst>
          </p:cNvPr>
          <p:cNvGrpSpPr/>
          <p:nvPr/>
        </p:nvGrpSpPr>
        <p:grpSpPr>
          <a:xfrm>
            <a:off x="1777473" y="3158490"/>
            <a:ext cx="3418848" cy="1786145"/>
            <a:chOff x="1777473" y="2407649"/>
            <a:chExt cx="3418848" cy="178614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328F4D0-EFFA-4797-AF1F-F7FF1A5FD715}"/>
                </a:ext>
              </a:extLst>
            </p:cNvPr>
            <p:cNvGrpSpPr/>
            <p:nvPr/>
          </p:nvGrpSpPr>
          <p:grpSpPr>
            <a:xfrm>
              <a:off x="1777473" y="2407649"/>
              <a:ext cx="2132852" cy="1786145"/>
              <a:chOff x="1145689" y="3094464"/>
              <a:chExt cx="2132852" cy="1786145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D9420362-F977-4538-9525-46F0EE533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 flipH="1">
                <a:off x="1153417" y="3094464"/>
                <a:ext cx="2125124" cy="178614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01600" cap="sq">
                <a:solidFill>
                  <a:srgbClr val="FDFDFD"/>
                </a:solidFill>
                <a:miter lim="800000"/>
              </a:ln>
              <a:effectLst/>
            </p:spPr>
          </p:pic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53D77515-0CC4-478A-9EB2-50F966B926B8}"/>
                  </a:ext>
                </a:extLst>
              </p:cNvPr>
              <p:cNvGrpSpPr/>
              <p:nvPr/>
            </p:nvGrpSpPr>
            <p:grpSpPr>
              <a:xfrm>
                <a:off x="1145689" y="3120260"/>
                <a:ext cx="2100857" cy="369332"/>
                <a:chOff x="6683811" y="924789"/>
                <a:chExt cx="2100857" cy="369332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2364DEC-6214-4342-A4B4-518F4ACC4C77}"/>
                    </a:ext>
                  </a:extLst>
                </p:cNvPr>
                <p:cNvSpPr txBox="1"/>
                <p:nvPr/>
              </p:nvSpPr>
              <p:spPr>
                <a:xfrm>
                  <a:off x="7160505" y="970956"/>
                  <a:ext cx="162416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+mn-ea"/>
                    </a:rPr>
                    <a:t>사랑은</a:t>
                  </a:r>
                  <a:r>
                    <a:rPr lang="en-US" altLang="ko-KR" sz="1200" dirty="0">
                      <a:latin typeface="+mn-ea"/>
                    </a:rPr>
                    <a:t>… </a:t>
                  </a:r>
                  <a:r>
                    <a:rPr lang="ko-KR" altLang="en-US" sz="1200" dirty="0">
                      <a:latin typeface="+mn-ea"/>
                    </a:rPr>
                    <a:t>향기를 남기고</a:t>
                  </a: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3CF77161-A6DB-4A03-8B46-88B2EFC5141A}"/>
                    </a:ext>
                  </a:extLst>
                </p:cNvPr>
                <p:cNvSpPr/>
                <p:nvPr/>
              </p:nvSpPr>
              <p:spPr>
                <a:xfrm>
                  <a:off x="6683811" y="924789"/>
                  <a:ext cx="5886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dirty="0">
                      <a:latin typeface="+mj-ea"/>
                      <a:ea typeface="+mj-ea"/>
                    </a:rPr>
                    <a:t>테이</a:t>
                  </a:r>
                </a:p>
              </p:txBody>
            </p:sp>
          </p:grp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47E86FC-7981-4D6F-B929-EA2F8311D6BD}"/>
                </a:ext>
              </a:extLst>
            </p:cNvPr>
            <p:cNvSpPr/>
            <p:nvPr/>
          </p:nvSpPr>
          <p:spPr>
            <a:xfrm>
              <a:off x="2098945" y="2953917"/>
              <a:ext cx="3097376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dirty="0"/>
                <a:t>가슴 아파서 목이 메어서 안간힘을 써봐도</a:t>
              </a:r>
            </a:p>
            <a:p>
              <a:r>
                <a:rPr lang="ko-KR" altLang="en-US" sz="1100" dirty="0"/>
                <a:t>피해 갈 수도 </a:t>
              </a:r>
              <a:r>
                <a:rPr lang="ko-KR" altLang="en-US" sz="1100" dirty="0" err="1"/>
                <a:t>물러지지도</a:t>
              </a:r>
              <a:r>
                <a:rPr lang="ko-KR" altLang="en-US" sz="1100" dirty="0"/>
                <a:t> 않는 </a:t>
              </a:r>
              <a:r>
                <a:rPr lang="ko-KR" altLang="en-US" sz="1100" dirty="0" err="1"/>
                <a:t>이별인가봐</a:t>
              </a:r>
              <a:endParaRPr lang="ko-KR" altLang="en-US" sz="1100" dirty="0"/>
            </a:p>
            <a:p>
              <a:r>
                <a:rPr lang="ko-KR" altLang="en-US" sz="1100" dirty="0"/>
                <a:t>너무 놀라서 자꾸 겁나서 웃음으로 </a:t>
              </a:r>
              <a:r>
                <a:rPr lang="ko-KR" altLang="en-US" sz="1100" dirty="0" err="1"/>
                <a:t>이기려해도</a:t>
              </a:r>
              <a:endParaRPr lang="ko-KR" altLang="en-US" sz="1100" dirty="0"/>
            </a:p>
            <a:p>
              <a:r>
                <a:rPr lang="ko-KR" altLang="en-US" sz="1100" dirty="0"/>
                <a:t>눈치 빠른 눈물이 더 먼저 알고 날 흘러</a:t>
              </a:r>
            </a:p>
            <a:p>
              <a:pPr algn="ctr"/>
              <a:r>
                <a:rPr lang="en-US" altLang="ko-KR" sz="1100" dirty="0">
                  <a:latin typeface="+mn-ea"/>
                </a:rPr>
                <a:t>…</a:t>
              </a:r>
              <a:endParaRPr lang="ko-KR" altLang="en-US" sz="1100" dirty="0">
                <a:latin typeface="+mn-ea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7DC816-8914-4ABC-8306-3CB5CCC79B02}"/>
              </a:ext>
            </a:extLst>
          </p:cNvPr>
          <p:cNvGrpSpPr/>
          <p:nvPr/>
        </p:nvGrpSpPr>
        <p:grpSpPr>
          <a:xfrm>
            <a:off x="5432333" y="1677557"/>
            <a:ext cx="5294146" cy="1223374"/>
            <a:chOff x="5393597" y="1677557"/>
            <a:chExt cx="5294146" cy="122337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E8EE419-FFB5-49B2-B451-6CBC3DD88476}"/>
                </a:ext>
              </a:extLst>
            </p:cNvPr>
            <p:cNvGrpSpPr/>
            <p:nvPr/>
          </p:nvGrpSpPr>
          <p:grpSpPr>
            <a:xfrm>
              <a:off x="5393597" y="1677557"/>
              <a:ext cx="1476496" cy="1223374"/>
              <a:chOff x="5357752" y="3653791"/>
              <a:chExt cx="1476496" cy="1223374"/>
            </a:xfrm>
          </p:grpSpPr>
          <p:sp>
            <p:nvSpPr>
              <p:cNvPr id="51" name="화살표: 오른쪽 50">
                <a:extLst>
                  <a:ext uri="{FF2B5EF4-FFF2-40B4-BE49-F238E27FC236}">
                    <a16:creationId xmlns:a16="http://schemas.microsoft.com/office/drawing/2014/main" id="{57F21551-AA83-45FF-9252-3147C2E3D969}"/>
                  </a:ext>
                </a:extLst>
              </p:cNvPr>
              <p:cNvSpPr/>
              <p:nvPr/>
            </p:nvSpPr>
            <p:spPr>
              <a:xfrm>
                <a:off x="5357752" y="3653791"/>
                <a:ext cx="1476496" cy="1223374"/>
              </a:xfrm>
              <a:prstGeom prst="rightArrow">
                <a:avLst/>
              </a:prstGeom>
              <a:gradFill>
                <a:gsLst>
                  <a:gs pos="0">
                    <a:srgbClr val="D9D9D9">
                      <a:alpha val="0"/>
                    </a:srgbClr>
                  </a:gs>
                  <a:gs pos="100000">
                    <a:srgbClr val="D9D9D9"/>
                  </a:gs>
                </a:gsLst>
                <a:lin ang="0" scaled="0"/>
              </a:gradFill>
            </p:spPr>
            <p:txBody>
              <a:bodyPr wrap="square" rtlCol="0" anchor="ctr">
                <a:spAutoFit/>
              </a:bodyPr>
              <a:lstStyle/>
              <a:p>
                <a:pPr algn="l" fontAlgn="base" latinLnBrk="0">
                  <a:lnSpc>
                    <a:spcPct val="130000"/>
                  </a:lnSpc>
                </a:pPr>
                <a:endParaRPr lang="ko-KR" altLang="en-US" sz="1400" kern="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9B4C9B5-2064-4C23-A905-779DE2016B32}"/>
                  </a:ext>
                </a:extLst>
              </p:cNvPr>
              <p:cNvSpPr txBox="1"/>
              <p:nvPr/>
            </p:nvSpPr>
            <p:spPr>
              <a:xfrm>
                <a:off x="5574865" y="4080812"/>
                <a:ext cx="11400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>
                  <a:defRPr>
                    <a:latin typeface="+mj-ea"/>
                    <a:ea typeface="+mj-ea"/>
                  </a:defRPr>
                </a:lvl1pPr>
              </a:lstStyle>
              <a:p>
                <a:pPr algn="ctr"/>
                <a:r>
                  <a:rPr lang="en-US" altLang="ko-KR" dirty="0"/>
                  <a:t>Augment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71118A8-00BA-4969-B47B-64BE8391DE4A}"/>
                </a:ext>
              </a:extLst>
            </p:cNvPr>
            <p:cNvGrpSpPr/>
            <p:nvPr/>
          </p:nvGrpSpPr>
          <p:grpSpPr>
            <a:xfrm>
              <a:off x="7088803" y="1703837"/>
              <a:ext cx="3598940" cy="1174696"/>
              <a:chOff x="7235190" y="3184138"/>
              <a:chExt cx="3598940" cy="117469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82C8670F-3EE4-47E0-AD3B-DDE8992F6058}"/>
                  </a:ext>
                </a:extLst>
              </p:cNvPr>
              <p:cNvSpPr/>
              <p:nvPr/>
            </p:nvSpPr>
            <p:spPr>
              <a:xfrm>
                <a:off x="7235190" y="3527837"/>
                <a:ext cx="359894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/>
                  <a:t>않는 아파서 흘러 알고 안간힘을 놀라서 갈 수도 먼저 가슴 </a:t>
                </a:r>
                <a:r>
                  <a:rPr lang="ko-KR" altLang="en-US" sz="1200" dirty="0" err="1"/>
                  <a:t>이별인가봐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너무 </a:t>
                </a:r>
                <a:r>
                  <a:rPr lang="ko-KR" altLang="en-US" sz="1200" dirty="0" err="1"/>
                  <a:t>물러지지도</a:t>
                </a:r>
                <a:r>
                  <a:rPr lang="ko-KR" altLang="en-US" sz="1200" dirty="0"/>
                  <a:t> 자꾸 더 웃음으로 </a:t>
                </a:r>
                <a:r>
                  <a:rPr lang="ko-KR" altLang="en-US" sz="1200" dirty="0" err="1"/>
                  <a:t>이기려해도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눈치 메어서 날 목이 써봐도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피해 눈물이 빠른 겁나서</a:t>
                </a:r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F92FACA-322A-4582-AA98-7E65C76D2EA3}"/>
                  </a:ext>
                </a:extLst>
              </p:cNvPr>
              <p:cNvSpPr txBox="1"/>
              <p:nvPr/>
            </p:nvSpPr>
            <p:spPr>
              <a:xfrm>
                <a:off x="8540776" y="3184138"/>
                <a:ext cx="9877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>
                  <a:defRPr>
                    <a:latin typeface="+mj-ea"/>
                    <a:ea typeface="+mj-ea"/>
                  </a:defRPr>
                </a:lvl1pPr>
              </a:lstStyle>
              <a:p>
                <a:pPr algn="ctr"/>
                <a:r>
                  <a:rPr lang="ko-KR" altLang="en-US" dirty="0" err="1"/>
                  <a:t>증강문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6681A1E-22C7-4FF7-BC97-CEEAB609612B}"/>
              </a:ext>
            </a:extLst>
          </p:cNvPr>
          <p:cNvGrpSpPr/>
          <p:nvPr/>
        </p:nvGrpSpPr>
        <p:grpSpPr>
          <a:xfrm>
            <a:off x="5434481" y="3111211"/>
            <a:ext cx="5297070" cy="1281393"/>
            <a:chOff x="5389877" y="3072906"/>
            <a:chExt cx="5297070" cy="1281393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380F172-CCD7-4A2E-A867-1C751FC8C5A5}"/>
                </a:ext>
              </a:extLst>
            </p:cNvPr>
            <p:cNvGrpSpPr/>
            <p:nvPr/>
          </p:nvGrpSpPr>
          <p:grpSpPr>
            <a:xfrm>
              <a:off x="5389877" y="3130925"/>
              <a:ext cx="1476496" cy="1223374"/>
              <a:chOff x="5357752" y="3653791"/>
              <a:chExt cx="1476496" cy="1223374"/>
            </a:xfrm>
          </p:grpSpPr>
          <p:sp>
            <p:nvSpPr>
              <p:cNvPr id="43" name="화살표: 오른쪽 42">
                <a:extLst>
                  <a:ext uri="{FF2B5EF4-FFF2-40B4-BE49-F238E27FC236}">
                    <a16:creationId xmlns:a16="http://schemas.microsoft.com/office/drawing/2014/main" id="{78FDD1A4-4A84-4B63-BCD0-11024FEA4326}"/>
                  </a:ext>
                </a:extLst>
              </p:cNvPr>
              <p:cNvSpPr/>
              <p:nvPr/>
            </p:nvSpPr>
            <p:spPr>
              <a:xfrm>
                <a:off x="5357752" y="3653791"/>
                <a:ext cx="1476496" cy="1223374"/>
              </a:xfrm>
              <a:prstGeom prst="rightArrow">
                <a:avLst/>
              </a:prstGeom>
              <a:gradFill>
                <a:gsLst>
                  <a:gs pos="0">
                    <a:srgbClr val="D9D9D9">
                      <a:alpha val="0"/>
                    </a:srgbClr>
                  </a:gs>
                  <a:gs pos="100000">
                    <a:srgbClr val="D9D9D9"/>
                  </a:gs>
                </a:gsLst>
                <a:lin ang="0" scaled="0"/>
              </a:gradFill>
            </p:spPr>
            <p:txBody>
              <a:bodyPr wrap="square" rtlCol="0" anchor="ctr">
                <a:spAutoFit/>
              </a:bodyPr>
              <a:lstStyle/>
              <a:p>
                <a:pPr algn="l" fontAlgn="base" latinLnBrk="0">
                  <a:lnSpc>
                    <a:spcPct val="130000"/>
                  </a:lnSpc>
                </a:pPr>
                <a:endParaRPr lang="ko-KR" altLang="en-US" sz="1400" kern="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9B16CA-00D0-446E-97A3-C6A0FF4DD08B}"/>
                  </a:ext>
                </a:extLst>
              </p:cNvPr>
              <p:cNvSpPr txBox="1"/>
              <p:nvPr/>
            </p:nvSpPr>
            <p:spPr>
              <a:xfrm>
                <a:off x="5574863" y="4080812"/>
                <a:ext cx="11400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>
                  <a:defRPr>
                    <a:latin typeface="+mj-ea"/>
                    <a:ea typeface="+mj-ea"/>
                  </a:defRPr>
                </a:lvl1pPr>
              </a:lstStyle>
              <a:p>
                <a:pPr algn="ctr"/>
                <a:r>
                  <a:rPr lang="en-US" altLang="ko-KR" dirty="0"/>
                  <a:t>Augment</a:t>
                </a: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FA07A2B-C86D-4864-B72A-48D74EAEACCA}"/>
                </a:ext>
              </a:extLst>
            </p:cNvPr>
            <p:cNvGrpSpPr/>
            <p:nvPr/>
          </p:nvGrpSpPr>
          <p:grpSpPr>
            <a:xfrm>
              <a:off x="7088007" y="3072906"/>
              <a:ext cx="3598940" cy="990030"/>
              <a:chOff x="7235190" y="3184138"/>
              <a:chExt cx="3598940" cy="990030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5693E32-2E12-435B-8331-F564419E2BC7}"/>
                  </a:ext>
                </a:extLst>
              </p:cNvPr>
              <p:cNvSpPr/>
              <p:nvPr/>
            </p:nvSpPr>
            <p:spPr>
              <a:xfrm>
                <a:off x="7235190" y="3527837"/>
                <a:ext cx="359894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/>
                  <a:t>가슴 아파서 목이 메어서 안간힘을 써봐도 피해 갈 수 </a:t>
                </a:r>
                <a:r>
                  <a:rPr lang="ko-KR" altLang="en-US" sz="1200" dirty="0" err="1"/>
                  <a:t>물러지지도</a:t>
                </a:r>
                <a:r>
                  <a:rPr lang="ko-KR" altLang="en-US" sz="1200" dirty="0"/>
                  <a:t> 않는 </a:t>
                </a:r>
                <a:r>
                  <a:rPr lang="ko-KR" altLang="en-US" sz="1200" dirty="0" err="1"/>
                  <a:t>이별인가봐</a:t>
                </a:r>
                <a:r>
                  <a:rPr lang="ko-KR" altLang="en-US" sz="1200" dirty="0"/>
                  <a:t> 너무 놀라서 자꾸 겁나서 웃음으로 </a:t>
                </a:r>
                <a:r>
                  <a:rPr lang="ko-KR" altLang="en-US" sz="1200" dirty="0" err="1"/>
                  <a:t>이기려해도</a:t>
                </a:r>
                <a:r>
                  <a:rPr lang="ko-KR" altLang="en-US" sz="1200" dirty="0"/>
                  <a:t> 눈치 빠른 눈물이 더 먼저 알고 날 흘러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CDEFB09-7938-4CC4-99F8-A632F8E4EA33}"/>
                  </a:ext>
                </a:extLst>
              </p:cNvPr>
              <p:cNvSpPr txBox="1"/>
              <p:nvPr/>
            </p:nvSpPr>
            <p:spPr>
              <a:xfrm>
                <a:off x="8540777" y="3184138"/>
                <a:ext cx="9877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>
                  <a:defRPr>
                    <a:latin typeface="+mj-ea"/>
                    <a:ea typeface="+mj-ea"/>
                  </a:defRPr>
                </a:lvl1pPr>
              </a:lstStyle>
              <a:p>
                <a:pPr algn="ctr"/>
                <a:r>
                  <a:rPr lang="ko-KR" altLang="en-US" dirty="0" err="1"/>
                  <a:t>증강문</a:t>
                </a:r>
                <a:r>
                  <a:rPr lang="en-US" altLang="ko-KR" dirty="0"/>
                  <a:t> 2</a:t>
                </a: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144037-C830-4AF4-9CDB-250AF26CF1C8}"/>
              </a:ext>
            </a:extLst>
          </p:cNvPr>
          <p:cNvGrpSpPr/>
          <p:nvPr/>
        </p:nvGrpSpPr>
        <p:grpSpPr>
          <a:xfrm>
            <a:off x="5568507" y="4602883"/>
            <a:ext cx="5270476" cy="1223374"/>
            <a:chOff x="5471865" y="4602883"/>
            <a:chExt cx="5270476" cy="122337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99AB263-7A32-4DBE-8F11-6A5062EE55E9}"/>
                </a:ext>
              </a:extLst>
            </p:cNvPr>
            <p:cNvGrpSpPr/>
            <p:nvPr/>
          </p:nvGrpSpPr>
          <p:grpSpPr>
            <a:xfrm>
              <a:off x="5471865" y="4602883"/>
              <a:ext cx="1342269" cy="1223374"/>
              <a:chOff x="5357752" y="3653791"/>
              <a:chExt cx="1476496" cy="1223374"/>
            </a:xfrm>
          </p:grpSpPr>
          <p:sp>
            <p:nvSpPr>
              <p:cNvPr id="54" name="화살표: 오른쪽 53">
                <a:extLst>
                  <a:ext uri="{FF2B5EF4-FFF2-40B4-BE49-F238E27FC236}">
                    <a16:creationId xmlns:a16="http://schemas.microsoft.com/office/drawing/2014/main" id="{C5D8063B-ED80-4A55-BDF1-2D30E19057F8}"/>
                  </a:ext>
                </a:extLst>
              </p:cNvPr>
              <p:cNvSpPr/>
              <p:nvPr/>
            </p:nvSpPr>
            <p:spPr>
              <a:xfrm>
                <a:off x="5357752" y="3653791"/>
                <a:ext cx="1476496" cy="1223374"/>
              </a:xfrm>
              <a:prstGeom prst="rightArrow">
                <a:avLst/>
              </a:prstGeom>
              <a:gradFill>
                <a:gsLst>
                  <a:gs pos="0">
                    <a:srgbClr val="D9D9D9">
                      <a:alpha val="0"/>
                    </a:srgbClr>
                  </a:gs>
                  <a:gs pos="100000">
                    <a:srgbClr val="D9D9D9"/>
                  </a:gs>
                </a:gsLst>
                <a:lin ang="0" scaled="0"/>
              </a:gradFill>
            </p:spPr>
            <p:txBody>
              <a:bodyPr wrap="square" rtlCol="0" anchor="ctr">
                <a:spAutoFit/>
              </a:bodyPr>
              <a:lstStyle/>
              <a:p>
                <a:pPr algn="l" fontAlgn="base" latinLnBrk="0">
                  <a:lnSpc>
                    <a:spcPct val="130000"/>
                  </a:lnSpc>
                </a:pPr>
                <a:endParaRPr lang="ko-KR" altLang="en-US" sz="1400" kern="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44645AB-83DC-466B-A904-760F2C1FC107}"/>
                  </a:ext>
                </a:extLst>
              </p:cNvPr>
              <p:cNvSpPr txBox="1"/>
              <p:nvPr/>
            </p:nvSpPr>
            <p:spPr>
              <a:xfrm>
                <a:off x="5517861" y="4080812"/>
                <a:ext cx="12540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>
                  <a:defRPr>
                    <a:latin typeface="+mj-ea"/>
                    <a:ea typeface="+mj-ea"/>
                  </a:defRPr>
                </a:lvl1pPr>
              </a:lstStyle>
              <a:p>
                <a:pPr algn="ctr"/>
                <a:r>
                  <a:rPr lang="en-US" altLang="ko-KR" dirty="0"/>
                  <a:t>Augment</a:t>
                </a: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7EC918AA-C625-44E4-B21C-CF58EECE9C5D}"/>
                </a:ext>
              </a:extLst>
            </p:cNvPr>
            <p:cNvGrpSpPr/>
            <p:nvPr/>
          </p:nvGrpSpPr>
          <p:grpSpPr>
            <a:xfrm>
              <a:off x="7088007" y="4603656"/>
              <a:ext cx="3654334" cy="990030"/>
              <a:chOff x="7235190" y="3184138"/>
              <a:chExt cx="3654334" cy="990030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20DD678-783F-4DDB-87CA-9AB92FEAF11F}"/>
                  </a:ext>
                </a:extLst>
              </p:cNvPr>
              <p:cNvSpPr/>
              <p:nvPr/>
            </p:nvSpPr>
            <p:spPr>
              <a:xfrm>
                <a:off x="7235190" y="3527837"/>
                <a:ext cx="365433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/>
                  <a:t>가슴 아파서 목이 메어서 안간힘을 써봐도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피해 갈 수도 </a:t>
                </a:r>
                <a:r>
                  <a:rPr lang="ko-KR" altLang="en-US" sz="1200" dirty="0" err="1"/>
                  <a:t>물러지지도</a:t>
                </a:r>
                <a:r>
                  <a:rPr lang="ko-KR" altLang="en-US" sz="1200" dirty="0"/>
                  <a:t> 않는 </a:t>
                </a:r>
                <a:r>
                  <a:rPr lang="ko-KR" altLang="en-US" sz="1200" dirty="0" err="1"/>
                  <a:t>이별인가봐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너무 놀라서 자꾸 겁나서 웃음으로 </a:t>
                </a:r>
                <a:r>
                  <a:rPr lang="ko-KR" altLang="en-US" sz="1200" dirty="0" err="1"/>
                  <a:t>이기려해도</a:t>
                </a:r>
                <a:r>
                  <a:rPr lang="ko-KR" altLang="en-US" sz="1200" dirty="0"/>
                  <a:t> 눈치 빠른 눈물이 더 먼저 알고 날 흘러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90F4DB3-89F2-4443-BC22-58EA5F323D18}"/>
                  </a:ext>
                </a:extLst>
              </p:cNvPr>
              <p:cNvSpPr txBox="1"/>
              <p:nvPr/>
            </p:nvSpPr>
            <p:spPr>
              <a:xfrm>
                <a:off x="8540776" y="3184138"/>
                <a:ext cx="9877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>
                  <a:defRPr>
                    <a:latin typeface="+mj-ea"/>
                    <a:ea typeface="+mj-ea"/>
                  </a:defRPr>
                </a:lvl1pPr>
              </a:lstStyle>
              <a:p>
                <a:pPr algn="ctr"/>
                <a:r>
                  <a:rPr lang="ko-KR" altLang="en-US" dirty="0" err="1"/>
                  <a:t>증강문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3</a:t>
                </a: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D3DC9DA-CB08-408B-9010-88DCF56CEC33}"/>
              </a:ext>
            </a:extLst>
          </p:cNvPr>
          <p:cNvGrpSpPr/>
          <p:nvPr/>
        </p:nvGrpSpPr>
        <p:grpSpPr>
          <a:xfrm>
            <a:off x="335220" y="638495"/>
            <a:ext cx="8191057" cy="584775"/>
            <a:chOff x="335220" y="638495"/>
            <a:chExt cx="8191057" cy="58477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A7341E5-A1DD-4C7A-9E42-82C36B17BC39}"/>
                </a:ext>
              </a:extLst>
            </p:cNvPr>
            <p:cNvSpPr txBox="1"/>
            <p:nvPr/>
          </p:nvSpPr>
          <p:spPr>
            <a:xfrm>
              <a:off x="335220" y="638495"/>
              <a:ext cx="8191057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dirty="0">
                  <a:latin typeface="+mj-ea"/>
                  <a:ea typeface="+mj-ea"/>
                  <a:cs typeface="KoPubWorld돋움체 Bold" panose="00000800000000000000" pitchFamily="2" charset="-127"/>
                </a:rPr>
                <a:t>◆ </a:t>
              </a:r>
              <a:r>
                <a:rPr lang="ko-KR" altLang="en-US" sz="3200" dirty="0">
                  <a:latin typeface="+mj-ea"/>
                  <a:ea typeface="+mj-ea"/>
                  <a:cs typeface="KoPubWorld돋움체 Light" panose="00000300000000000000" pitchFamily="2" charset="-127"/>
                </a:rPr>
                <a:t>유사도 프로세스</a:t>
              </a:r>
              <a:r>
                <a:rPr lang="en-US" altLang="ko-KR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(</a:t>
              </a:r>
              <a:r>
                <a:rPr lang="ko-KR" altLang="en-US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가사</a:t>
              </a:r>
              <a:r>
                <a:rPr lang="en-US" altLang="ko-KR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)</a:t>
              </a:r>
              <a:endParaRPr lang="ko-KR" altLang="en-US" sz="2000" dirty="0"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52639C7-9C34-45C6-9F4D-ABC52408BBD9}"/>
                </a:ext>
              </a:extLst>
            </p:cNvPr>
            <p:cNvCxnSpPr>
              <a:cxnSpLocks/>
            </p:cNvCxnSpPr>
            <p:nvPr/>
          </p:nvCxnSpPr>
          <p:spPr>
            <a:xfrm>
              <a:off x="907287" y="1178833"/>
              <a:ext cx="32114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6203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C4F80-6C3D-45D5-8ABB-11A3309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357049-F1E5-4105-BC25-0117944A9645}"/>
              </a:ext>
            </a:extLst>
          </p:cNvPr>
          <p:cNvSpPr txBox="1"/>
          <p:nvPr/>
        </p:nvSpPr>
        <p:spPr>
          <a:xfrm>
            <a:off x="1055688" y="1233267"/>
            <a:ext cx="9152185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유사도 최종 스코어와 결론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/>
              <a:t>가사 원문 그대로를 가지고 유사도를 측정했을 때 우리가 </a:t>
            </a:r>
            <a:r>
              <a:rPr lang="ko-KR" altLang="en-US" sz="1400" dirty="0" err="1"/>
              <a:t>라벨링한</a:t>
            </a:r>
            <a:r>
              <a:rPr lang="ko-KR" altLang="en-US" sz="1400" dirty="0"/>
              <a:t> 결과와 가장 유사하다는 결론</a:t>
            </a:r>
            <a:endParaRPr lang="en-US" altLang="ko-KR" sz="1400" dirty="0">
              <a:latin typeface="+mn-ea"/>
            </a:endParaRPr>
          </a:p>
        </p:txBody>
      </p:sp>
      <p:graphicFrame>
        <p:nvGraphicFramePr>
          <p:cNvPr id="35" name="Google Shape;688;p20">
            <a:extLst>
              <a:ext uri="{FF2B5EF4-FFF2-40B4-BE49-F238E27FC236}">
                <a16:creationId xmlns:a16="http://schemas.microsoft.com/office/drawing/2014/main" id="{8A212BA1-70E7-4DF6-8BFC-5BB7AFF51F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609979"/>
              </p:ext>
            </p:extLst>
          </p:nvPr>
        </p:nvGraphicFramePr>
        <p:xfrm>
          <a:off x="1815663" y="1806054"/>
          <a:ext cx="8560674" cy="42109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26779">
                  <a:extLst>
                    <a:ext uri="{9D8B030D-6E8A-4147-A177-3AD203B41FA5}">
                      <a16:colId xmlns:a16="http://schemas.microsoft.com/office/drawing/2014/main" val="3158181107"/>
                    </a:ext>
                  </a:extLst>
                </a:gridCol>
                <a:gridCol w="142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6779">
                  <a:extLst>
                    <a:ext uri="{9D8B030D-6E8A-4147-A177-3AD203B41FA5}">
                      <a16:colId xmlns:a16="http://schemas.microsoft.com/office/drawing/2014/main" val="244076664"/>
                    </a:ext>
                  </a:extLst>
                </a:gridCol>
                <a:gridCol w="142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67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4219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solidFill>
                          <a:schemeClr val="bg1"/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dirty="0">
                        <a:latin typeface="+mn-ea"/>
                        <a:ea typeface="+mn-ea"/>
                        <a:sym typeface="Arial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Vidaloka"/>
                          <a:sym typeface="Vidaloka"/>
                        </a:rPr>
                        <a:t>O</a:t>
                      </a:r>
                      <a:r>
                        <a:rPr lang="en" sz="1600" u="none" strike="noStrike" cap="none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Vidaloka"/>
                          <a:sym typeface="Vidaloka"/>
                        </a:rPr>
                        <a:t>riginal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600" u="none" strike="noStrike" cap="none" dirty="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pororo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</a:t>
                      </a:r>
                      <a:r>
                        <a:rPr lang="en" sz="1600" u="none" strike="noStrike" cap="none" dirty="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extrank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600" u="none" strike="noStrike" cap="none" dirty="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augment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1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bg1"/>
                        </a:solidFill>
                        <a:highlight>
                          <a:srgbClr val="C0C0C0"/>
                        </a:highlight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altLang="en-US" dirty="0">
                          <a:latin typeface="+mn-ea"/>
                          <a:ea typeface="+mn-ea"/>
                          <a:sym typeface="Vidaloka"/>
                        </a:rPr>
                        <a:t>사랑은</a:t>
                      </a:r>
                      <a:r>
                        <a:rPr lang="en-US" altLang="ko-KR" dirty="0">
                          <a:latin typeface="+mn-ea"/>
                          <a:ea typeface="+mn-ea"/>
                          <a:sym typeface="Vidaloka"/>
                        </a:rPr>
                        <a:t>… </a:t>
                      </a:r>
                      <a:r>
                        <a:rPr lang="ko-KR" altLang="en-US" dirty="0">
                          <a:latin typeface="+mn-ea"/>
                          <a:ea typeface="+mn-ea"/>
                          <a:sym typeface="Vidaloka"/>
                        </a:rPr>
                        <a:t>향기를 남기고</a:t>
                      </a:r>
                      <a:endParaRPr dirty="0">
                        <a:latin typeface="+mn-ea"/>
                        <a:ea typeface="+mn-e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  <a:latin typeface="+mj-ea"/>
                          <a:ea typeface="+mj-ea"/>
                        </a:rPr>
                        <a:t>164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+mj-ea"/>
                        <a:ea typeface="+mj-ea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501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</a:rPr>
                        <a:t>349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</a:rPr>
                        <a:t>202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1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bg1"/>
                        </a:solidFill>
                        <a:highlight>
                          <a:srgbClr val="C0C0C0"/>
                        </a:highlight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altLang="en-US" dirty="0">
                          <a:latin typeface="+mn-ea"/>
                          <a:ea typeface="+mn-ea"/>
                          <a:sym typeface="Vidaloka"/>
                        </a:rPr>
                        <a:t>가로수 그늘 아래 서면</a:t>
                      </a:r>
                      <a:endParaRPr dirty="0">
                        <a:latin typeface="+mn-ea"/>
                        <a:ea typeface="+mn-e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  <a:latin typeface="+mj-ea"/>
                          <a:ea typeface="+mj-ea"/>
                        </a:rPr>
                        <a:t>171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+mj-ea"/>
                        <a:ea typeface="+mj-ea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</a:rPr>
                        <a:t>459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</a:rPr>
                        <a:t>257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</a:rPr>
                        <a:t>209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1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bg1"/>
                        </a:solidFill>
                        <a:highlight>
                          <a:srgbClr val="C0C0C0"/>
                        </a:highlight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altLang="en-US" dirty="0" err="1">
                          <a:latin typeface="+mn-ea"/>
                          <a:ea typeface="+mn-ea"/>
                          <a:sym typeface="Vidaloka"/>
                        </a:rPr>
                        <a:t>취향저격</a:t>
                      </a:r>
                      <a:endParaRPr dirty="0">
                        <a:latin typeface="+mn-ea"/>
                        <a:ea typeface="+mn-e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  <a:latin typeface="+mj-ea"/>
                          <a:ea typeface="+mj-ea"/>
                        </a:rPr>
                        <a:t>84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+mj-ea"/>
                        <a:ea typeface="+mj-ea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</a:rPr>
                        <a:t>198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</a:rPr>
                        <a:t>264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</a:rPr>
                        <a:t>120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21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bg1"/>
                        </a:solidFill>
                        <a:highlight>
                          <a:srgbClr val="C0C0C0"/>
                        </a:highlight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dirty="0">
                          <a:latin typeface="+mn-ea"/>
                          <a:ea typeface="+mn-ea"/>
                          <a:sym typeface="Vidaloka"/>
                        </a:rPr>
                        <a:t>Touch My Body</a:t>
                      </a:r>
                      <a:endParaRPr dirty="0">
                        <a:latin typeface="+mn-ea"/>
                        <a:ea typeface="+mn-e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  <a:latin typeface="+mj-ea"/>
                          <a:ea typeface="+mj-ea"/>
                        </a:rPr>
                        <a:t>78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+mj-ea"/>
                        <a:ea typeface="+mj-ea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</a:rPr>
                        <a:t>183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</a:rPr>
                        <a:t>318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</a:rPr>
                        <a:t>97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7FC40D4-29DD-464F-84F5-19FFA80097D0}"/>
              </a:ext>
            </a:extLst>
          </p:cNvPr>
          <p:cNvSpPr/>
          <p:nvPr/>
        </p:nvSpPr>
        <p:spPr>
          <a:xfrm>
            <a:off x="4671754" y="1733703"/>
            <a:ext cx="1409839" cy="4352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 fontAlgn="base" latinLnBrk="0">
              <a:lnSpc>
                <a:spcPct val="130000"/>
              </a:lnSpc>
            </a:pPr>
            <a:endParaRPr lang="ko-KR" altLang="en-US" sz="1400" kern="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9FD07-A864-4B1C-89DF-8D753DDFCFAA}"/>
              </a:ext>
            </a:extLst>
          </p:cNvPr>
          <p:cNvSpPr txBox="1"/>
          <p:nvPr/>
        </p:nvSpPr>
        <p:spPr>
          <a:xfrm>
            <a:off x="489467" y="330718"/>
            <a:ext cx="19511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 latinLnBrk="0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02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과정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수행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6EF854-111E-43EC-B2CD-E2E98252AE1F}"/>
              </a:ext>
            </a:extLst>
          </p:cNvPr>
          <p:cNvGrpSpPr/>
          <p:nvPr/>
        </p:nvGrpSpPr>
        <p:grpSpPr>
          <a:xfrm>
            <a:off x="335220" y="638495"/>
            <a:ext cx="8191057" cy="584775"/>
            <a:chOff x="335220" y="638495"/>
            <a:chExt cx="8191057" cy="58477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A63FC-17FC-48CA-9364-8CA77AD11F1D}"/>
                </a:ext>
              </a:extLst>
            </p:cNvPr>
            <p:cNvSpPr txBox="1"/>
            <p:nvPr/>
          </p:nvSpPr>
          <p:spPr>
            <a:xfrm>
              <a:off x="335220" y="638495"/>
              <a:ext cx="8191057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dirty="0">
                  <a:latin typeface="+mj-ea"/>
                  <a:ea typeface="+mj-ea"/>
                  <a:cs typeface="KoPubWorld돋움체 Bold" panose="00000800000000000000" pitchFamily="2" charset="-127"/>
                </a:rPr>
                <a:t>◆ </a:t>
              </a:r>
              <a:r>
                <a:rPr lang="ko-KR" altLang="en-US" sz="3200" dirty="0">
                  <a:latin typeface="+mj-ea"/>
                  <a:ea typeface="+mj-ea"/>
                  <a:cs typeface="KoPubWorld돋움체 Light" panose="00000300000000000000" pitchFamily="2" charset="-127"/>
                </a:rPr>
                <a:t>유사도 프로세스</a:t>
              </a:r>
              <a:r>
                <a:rPr lang="en-US" altLang="ko-KR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(</a:t>
              </a:r>
              <a:r>
                <a:rPr lang="ko-KR" altLang="en-US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가사</a:t>
              </a:r>
              <a:r>
                <a:rPr lang="en-US" altLang="ko-KR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)</a:t>
              </a:r>
              <a:endParaRPr lang="ko-KR" altLang="en-US" sz="2000" dirty="0"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8B1D62C-4666-4F4E-8C4C-D24A0FA7FA12}"/>
                </a:ext>
              </a:extLst>
            </p:cNvPr>
            <p:cNvCxnSpPr>
              <a:cxnSpLocks/>
            </p:cNvCxnSpPr>
            <p:nvPr/>
          </p:nvCxnSpPr>
          <p:spPr>
            <a:xfrm>
              <a:off x="907287" y="1178833"/>
              <a:ext cx="32114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8273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C4F80-6C3D-45D5-8ABB-11A3309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357049-F1E5-4105-BC25-0117944A9645}"/>
              </a:ext>
            </a:extLst>
          </p:cNvPr>
          <p:cNvSpPr txBox="1"/>
          <p:nvPr/>
        </p:nvSpPr>
        <p:spPr>
          <a:xfrm>
            <a:off x="1055688" y="1233267"/>
            <a:ext cx="4604466" cy="103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Bert</a:t>
            </a:r>
            <a:r>
              <a:rPr lang="ko-KR" altLang="en-US" sz="1400" dirty="0">
                <a:latin typeface="+mn-ea"/>
              </a:rPr>
              <a:t> 와 </a:t>
            </a:r>
            <a:r>
              <a:rPr lang="en-US" altLang="ko-KR" sz="1400" dirty="0" err="1">
                <a:latin typeface="+mn-ea"/>
              </a:rPr>
              <a:t>Sbert</a:t>
            </a:r>
            <a:r>
              <a:rPr lang="ko-KR" altLang="en-US" sz="1400" dirty="0">
                <a:latin typeface="+mn-ea"/>
              </a:rPr>
              <a:t>의 차이점 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Sbert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사용의 이유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 모델 내 추가학습 방법</a:t>
            </a:r>
            <a:endParaRPr lang="en-US" altLang="ko-KR" sz="1400" dirty="0">
              <a:latin typeface="+mn-ea"/>
            </a:endParaRP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최종 모델에서 증강기법으로 정답 데이터를 </a:t>
            </a:r>
            <a:r>
              <a:rPr lang="ko-KR" altLang="en-US" sz="1400" dirty="0" err="1">
                <a:latin typeface="+mn-ea"/>
              </a:rPr>
              <a:t>강화시키는</a:t>
            </a:r>
            <a:r>
              <a:rPr lang="ko-KR" altLang="en-US" sz="1400" dirty="0">
                <a:latin typeface="+mn-ea"/>
              </a:rPr>
              <a:t> 방법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B8743-0E70-42BE-94B7-CC3EA920CFD0}"/>
              </a:ext>
            </a:extLst>
          </p:cNvPr>
          <p:cNvSpPr txBox="1"/>
          <p:nvPr/>
        </p:nvSpPr>
        <p:spPr>
          <a:xfrm>
            <a:off x="489467" y="330718"/>
            <a:ext cx="19511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 latinLnBrk="0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02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과정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수행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3FD54C-2880-4B2D-B8B6-BB47A2378D87}"/>
              </a:ext>
            </a:extLst>
          </p:cNvPr>
          <p:cNvGrpSpPr/>
          <p:nvPr/>
        </p:nvGrpSpPr>
        <p:grpSpPr>
          <a:xfrm>
            <a:off x="3400682" y="2360904"/>
            <a:ext cx="7936381" cy="1242169"/>
            <a:chOff x="1497552" y="2509584"/>
            <a:chExt cx="7936381" cy="124216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309CF85-1DEE-4194-97C3-444DF4CF4DAD}"/>
                </a:ext>
              </a:extLst>
            </p:cNvPr>
            <p:cNvSpPr/>
            <p:nvPr/>
          </p:nvSpPr>
          <p:spPr>
            <a:xfrm>
              <a:off x="1497552" y="2785531"/>
              <a:ext cx="2103864" cy="787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+mn-ea"/>
                </a:rPr>
                <a:t>KLUE STS</a:t>
              </a:r>
              <a:r>
                <a:rPr lang="ko-KR" altLang="en-US" sz="1400" dirty="0">
                  <a:latin typeface="+mn-ea"/>
                </a:rPr>
                <a:t>가 학습된 </a:t>
              </a:r>
              <a:r>
                <a:rPr lang="en-US" altLang="ko-KR" sz="1400" dirty="0" err="1">
                  <a:latin typeface="+mn-ea"/>
                </a:rPr>
                <a:t>Sbert</a:t>
              </a:r>
              <a:r>
                <a:rPr lang="en-US" altLang="ko-KR" sz="1400" dirty="0">
                  <a:latin typeface="+mn-ea"/>
                </a:rPr>
                <a:t> </a:t>
              </a:r>
              <a:r>
                <a:rPr lang="ko-KR" altLang="en-US" sz="1400" dirty="0">
                  <a:latin typeface="+mn-ea"/>
                </a:rPr>
                <a:t>모델 </a:t>
              </a:r>
              <a:endParaRPr lang="en-US" altLang="ko-KR" sz="1400" dirty="0">
                <a:latin typeface="+mn-ea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53EC1BB-1A7F-4B6A-9349-134434C93E57}"/>
                </a:ext>
              </a:extLst>
            </p:cNvPr>
            <p:cNvSpPr/>
            <p:nvPr/>
          </p:nvSpPr>
          <p:spPr>
            <a:xfrm>
              <a:off x="4248616" y="2606759"/>
              <a:ext cx="2103864" cy="114499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+mn-ea"/>
                </a:rPr>
                <a:t>라벨링된</a:t>
              </a:r>
              <a:r>
                <a:rPr lang="ko-KR" altLang="en-US" sz="1400" dirty="0">
                  <a:latin typeface="+mn-ea"/>
                </a:rPr>
                <a:t> 데이터의 추가학습을 진행한 </a:t>
              </a:r>
              <a:r>
                <a:rPr lang="en-US" altLang="ko-KR" sz="1400" dirty="0" err="1">
                  <a:latin typeface="+mn-ea"/>
                </a:rPr>
                <a:t>Sbert</a:t>
              </a:r>
              <a:r>
                <a:rPr lang="en-US" altLang="ko-KR" sz="1400" dirty="0">
                  <a:latin typeface="+mn-ea"/>
                </a:rPr>
                <a:t> </a:t>
              </a:r>
              <a:r>
                <a:rPr lang="ko-KR" altLang="en-US" sz="1400" dirty="0">
                  <a:latin typeface="+mn-ea"/>
                </a:rPr>
                <a:t>모델</a:t>
              </a:r>
              <a:endParaRPr lang="en-US" altLang="ko-KR" sz="1400" dirty="0">
                <a:latin typeface="+mn-ea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1223C49-B718-458B-83B3-3445DA06C781}"/>
                </a:ext>
              </a:extLst>
            </p:cNvPr>
            <p:cNvSpPr/>
            <p:nvPr/>
          </p:nvSpPr>
          <p:spPr>
            <a:xfrm>
              <a:off x="7099611" y="2606759"/>
              <a:ext cx="2334322" cy="114499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+mn-ea"/>
                </a:rPr>
                <a:t>증강 기법으로 </a:t>
              </a:r>
              <a:r>
                <a:rPr lang="ko-KR" altLang="en-US" sz="1400" dirty="0" err="1">
                  <a:latin typeface="+mn-ea"/>
                </a:rPr>
                <a:t>라벨링</a:t>
              </a:r>
              <a:r>
                <a:rPr lang="ko-KR" altLang="en-US" sz="1400" dirty="0">
                  <a:latin typeface="+mn-ea"/>
                </a:rPr>
                <a:t> 데이터를 강화한 최종 </a:t>
              </a:r>
              <a:r>
                <a:rPr lang="en-US" altLang="ko-KR" sz="1400" dirty="0" err="1">
                  <a:latin typeface="+mn-ea"/>
                </a:rPr>
                <a:t>Sbert</a:t>
              </a:r>
              <a:r>
                <a:rPr lang="en-US" altLang="ko-KR" sz="1400" dirty="0">
                  <a:latin typeface="+mn-ea"/>
                </a:rPr>
                <a:t> </a:t>
              </a:r>
              <a:r>
                <a:rPr lang="ko-KR" altLang="en-US" sz="1400" dirty="0">
                  <a:latin typeface="+mn-ea"/>
                </a:rPr>
                <a:t>모델</a:t>
              </a:r>
              <a:endParaRPr lang="en-US" altLang="ko-KR" sz="1400" dirty="0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440797-FC3C-43F1-86A4-3841C3B9DD8B}"/>
                </a:ext>
              </a:extLst>
            </p:cNvPr>
            <p:cNvSpPr txBox="1"/>
            <p:nvPr/>
          </p:nvSpPr>
          <p:spPr>
            <a:xfrm>
              <a:off x="1497552" y="2509584"/>
              <a:ext cx="1899854" cy="25391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050" dirty="0">
                  <a:latin typeface="+mn-ea"/>
                </a:rPr>
                <a:t>1</a:t>
              </a:r>
              <a:r>
                <a:rPr lang="ko-KR" altLang="en-US" sz="1050" dirty="0">
                  <a:latin typeface="+mn-ea"/>
                </a:rPr>
                <a:t>차 모델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4A955-4B24-4388-A963-D2FDC209CA4D}"/>
                </a:ext>
              </a:extLst>
            </p:cNvPr>
            <p:cNvSpPr txBox="1"/>
            <p:nvPr/>
          </p:nvSpPr>
          <p:spPr>
            <a:xfrm>
              <a:off x="4326671" y="2510137"/>
              <a:ext cx="1899854" cy="25391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050" dirty="0">
                  <a:latin typeface="+mn-ea"/>
                </a:rPr>
                <a:t>2</a:t>
              </a:r>
              <a:r>
                <a:rPr lang="ko-KR" altLang="en-US" sz="1050" dirty="0">
                  <a:latin typeface="+mn-ea"/>
                </a:rPr>
                <a:t>차 모델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E6F2FB-EE3A-4B30-820E-046C8775D1E4}"/>
                </a:ext>
              </a:extLst>
            </p:cNvPr>
            <p:cNvSpPr txBox="1"/>
            <p:nvPr/>
          </p:nvSpPr>
          <p:spPr>
            <a:xfrm>
              <a:off x="7316845" y="2509584"/>
              <a:ext cx="1899854" cy="25391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latin typeface="+mn-ea"/>
                </a:rPr>
                <a:t>최종 모델</a:t>
              </a:r>
            </a:p>
          </p:txBody>
        </p:sp>
        <p:sp>
          <p:nvSpPr>
            <p:cNvPr id="15" name="Google Shape;2270;p100">
              <a:extLst>
                <a:ext uri="{FF2B5EF4-FFF2-40B4-BE49-F238E27FC236}">
                  <a16:creationId xmlns:a16="http://schemas.microsoft.com/office/drawing/2014/main" id="{BC20FCA5-55D6-4AA3-B507-BD528B9E3BFC}"/>
                </a:ext>
              </a:extLst>
            </p:cNvPr>
            <p:cNvSpPr/>
            <p:nvPr/>
          </p:nvSpPr>
          <p:spPr>
            <a:xfrm>
              <a:off x="3839130" y="3108196"/>
              <a:ext cx="171771" cy="142118"/>
            </a:xfrm>
            <a:custGeom>
              <a:avLst/>
              <a:gdLst/>
              <a:ahLst/>
              <a:cxnLst/>
              <a:rect l="l" t="t" r="r" b="b"/>
              <a:pathLst>
                <a:path w="2821" h="2122" extrusionOk="0">
                  <a:moveTo>
                    <a:pt x="1761" y="1"/>
                  </a:moveTo>
                  <a:lnTo>
                    <a:pt x="1400" y="361"/>
                  </a:lnTo>
                  <a:lnTo>
                    <a:pt x="1847" y="808"/>
                  </a:lnTo>
                  <a:lnTo>
                    <a:pt x="1" y="808"/>
                  </a:lnTo>
                  <a:lnTo>
                    <a:pt x="1" y="1321"/>
                  </a:lnTo>
                  <a:lnTo>
                    <a:pt x="1847" y="1321"/>
                  </a:lnTo>
                  <a:lnTo>
                    <a:pt x="1400" y="1768"/>
                  </a:lnTo>
                  <a:lnTo>
                    <a:pt x="1761" y="2121"/>
                  </a:lnTo>
                  <a:lnTo>
                    <a:pt x="2821" y="1061"/>
                  </a:lnTo>
                  <a:lnTo>
                    <a:pt x="1761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270;p100">
              <a:extLst>
                <a:ext uri="{FF2B5EF4-FFF2-40B4-BE49-F238E27FC236}">
                  <a16:creationId xmlns:a16="http://schemas.microsoft.com/office/drawing/2014/main" id="{4AA34AF3-27E0-4BA8-84DE-6D95C2A8C0FC}"/>
                </a:ext>
              </a:extLst>
            </p:cNvPr>
            <p:cNvSpPr/>
            <p:nvPr/>
          </p:nvSpPr>
          <p:spPr>
            <a:xfrm>
              <a:off x="6640159" y="3108196"/>
              <a:ext cx="171771" cy="142118"/>
            </a:xfrm>
            <a:custGeom>
              <a:avLst/>
              <a:gdLst/>
              <a:ahLst/>
              <a:cxnLst/>
              <a:rect l="l" t="t" r="r" b="b"/>
              <a:pathLst>
                <a:path w="2821" h="2122" extrusionOk="0">
                  <a:moveTo>
                    <a:pt x="1761" y="1"/>
                  </a:moveTo>
                  <a:lnTo>
                    <a:pt x="1400" y="361"/>
                  </a:lnTo>
                  <a:lnTo>
                    <a:pt x="1847" y="808"/>
                  </a:lnTo>
                  <a:lnTo>
                    <a:pt x="1" y="808"/>
                  </a:lnTo>
                  <a:lnTo>
                    <a:pt x="1" y="1321"/>
                  </a:lnTo>
                  <a:lnTo>
                    <a:pt x="1847" y="1321"/>
                  </a:lnTo>
                  <a:lnTo>
                    <a:pt x="1400" y="1768"/>
                  </a:lnTo>
                  <a:lnTo>
                    <a:pt x="1761" y="2121"/>
                  </a:lnTo>
                  <a:lnTo>
                    <a:pt x="2821" y="1061"/>
                  </a:lnTo>
                  <a:lnTo>
                    <a:pt x="1761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D044676-4AD6-42FC-8C3C-A47CD3E613C5}"/>
              </a:ext>
            </a:extLst>
          </p:cNvPr>
          <p:cNvGrpSpPr/>
          <p:nvPr/>
        </p:nvGrpSpPr>
        <p:grpSpPr>
          <a:xfrm>
            <a:off x="534372" y="2479046"/>
            <a:ext cx="2275299" cy="988406"/>
            <a:chOff x="6329380" y="2761507"/>
            <a:chExt cx="2105382" cy="1083048"/>
          </a:xfrm>
        </p:grpSpPr>
        <p:pic>
          <p:nvPicPr>
            <p:cNvPr id="18" name="그래픽 17" descr="문서">
              <a:extLst>
                <a:ext uri="{FF2B5EF4-FFF2-40B4-BE49-F238E27FC236}">
                  <a16:creationId xmlns:a16="http://schemas.microsoft.com/office/drawing/2014/main" id="{6420854D-97CC-4E08-B437-E03BBBB29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37192" y="3164596"/>
              <a:ext cx="679959" cy="679959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D6F5A7A-6257-4F44-9F6F-AF6C72ADF53B}"/>
                </a:ext>
              </a:extLst>
            </p:cNvPr>
            <p:cNvGrpSpPr/>
            <p:nvPr/>
          </p:nvGrpSpPr>
          <p:grpSpPr>
            <a:xfrm>
              <a:off x="6329380" y="2914696"/>
              <a:ext cx="1331278" cy="253623"/>
              <a:chOff x="6473419" y="2931459"/>
              <a:chExt cx="1331278" cy="253623"/>
            </a:xfrm>
          </p:grpSpPr>
          <p:pic>
            <p:nvPicPr>
              <p:cNvPr id="22" name="그래픽 21" descr="악보">
                <a:extLst>
                  <a:ext uri="{FF2B5EF4-FFF2-40B4-BE49-F238E27FC236}">
                    <a16:creationId xmlns:a16="http://schemas.microsoft.com/office/drawing/2014/main" id="{68B89B36-25D2-4D7F-8940-008E7F03E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473419" y="2946429"/>
                <a:ext cx="238653" cy="238653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B352C43-BC0B-40E2-B212-167B6961A23E}"/>
                  </a:ext>
                </a:extLst>
              </p:cNvPr>
              <p:cNvSpPr txBox="1"/>
              <p:nvPr/>
            </p:nvSpPr>
            <p:spPr>
              <a:xfrm>
                <a:off x="6614817" y="2931459"/>
                <a:ext cx="11898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latin typeface="+mn-ea"/>
                    <a:ea typeface="+mn-ea"/>
                  </a:rPr>
                  <a:t>A</a:t>
                </a:r>
                <a:r>
                  <a:rPr lang="ko-KR" altLang="en-US" sz="800" dirty="0">
                    <a:latin typeface="+mn-ea"/>
                    <a:ea typeface="+mn-ea"/>
                  </a:rPr>
                  <a:t>곡에 대한 정답군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3496A6-E932-46CC-B6AD-C24FCF17E5BF}"/>
                </a:ext>
              </a:extLst>
            </p:cNvPr>
            <p:cNvSpPr txBox="1"/>
            <p:nvPr/>
          </p:nvSpPr>
          <p:spPr>
            <a:xfrm>
              <a:off x="7065718" y="3168586"/>
              <a:ext cx="1369044" cy="505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[ B, C, D, E, F, G, H, I, J, K, L, Q, Z ]</a:t>
              </a:r>
              <a:endParaRPr lang="ko-KR" altLang="en-US" sz="12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7582ED-7758-4987-A548-A47DD8987C1A}"/>
                </a:ext>
              </a:extLst>
            </p:cNvPr>
            <p:cNvSpPr txBox="1"/>
            <p:nvPr/>
          </p:nvSpPr>
          <p:spPr>
            <a:xfrm>
              <a:off x="6448706" y="2761507"/>
              <a:ext cx="7311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최종</a:t>
              </a: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8F8CECD-5579-432A-ABA7-7FFEBA4A2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083764"/>
              </p:ext>
            </p:extLst>
          </p:nvPr>
        </p:nvGraphicFramePr>
        <p:xfrm>
          <a:off x="442004" y="3692275"/>
          <a:ext cx="2413414" cy="2815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699">
                  <a:extLst>
                    <a:ext uri="{9D8B030D-6E8A-4147-A177-3AD203B41FA5}">
                      <a16:colId xmlns:a16="http://schemas.microsoft.com/office/drawing/2014/main" val="3450803583"/>
                    </a:ext>
                  </a:extLst>
                </a:gridCol>
                <a:gridCol w="563994">
                  <a:extLst>
                    <a:ext uri="{9D8B030D-6E8A-4147-A177-3AD203B41FA5}">
                      <a16:colId xmlns:a16="http://schemas.microsoft.com/office/drawing/2014/main" val="32832947"/>
                    </a:ext>
                  </a:extLst>
                </a:gridCol>
                <a:gridCol w="1465721">
                  <a:extLst>
                    <a:ext uri="{9D8B030D-6E8A-4147-A177-3AD203B41FA5}">
                      <a16:colId xmlns:a16="http://schemas.microsoft.com/office/drawing/2014/main" val="22250021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기준노래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남진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님과 함께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680730"/>
                  </a:ext>
                </a:extLst>
              </a:tr>
              <a:tr h="286316"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정답노래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홍세민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흙에살리라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609603"/>
                  </a:ext>
                </a:extLst>
              </a:tr>
              <a:tr h="28631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안치환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내가 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632941"/>
                  </a:ext>
                </a:extLst>
              </a:tr>
              <a:tr h="28631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배철수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사랑 그 아름답고 소중한 얘기들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596911"/>
                  </a:ext>
                </a:extLst>
              </a:tr>
              <a:tr h="28631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윤승희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제비처럼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260510"/>
                  </a:ext>
                </a:extLst>
              </a:tr>
              <a:tr h="28631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하늘바라기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644090"/>
                  </a:ext>
                </a:extLst>
              </a:tr>
              <a:tr h="28631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조용필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일편단심 민들레야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516339"/>
                  </a:ext>
                </a:extLst>
              </a:tr>
              <a:tr h="28631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김종찬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아름다워라 그대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34456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64EF9B8B-EADC-4BE6-83F9-E5306C2D4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026312"/>
              </p:ext>
            </p:extLst>
          </p:nvPr>
        </p:nvGraphicFramePr>
        <p:xfrm>
          <a:off x="3188909" y="3703429"/>
          <a:ext cx="2413414" cy="2801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699">
                  <a:extLst>
                    <a:ext uri="{9D8B030D-6E8A-4147-A177-3AD203B41FA5}">
                      <a16:colId xmlns:a16="http://schemas.microsoft.com/office/drawing/2014/main" val="3450803583"/>
                    </a:ext>
                  </a:extLst>
                </a:gridCol>
                <a:gridCol w="563994">
                  <a:extLst>
                    <a:ext uri="{9D8B030D-6E8A-4147-A177-3AD203B41FA5}">
                      <a16:colId xmlns:a16="http://schemas.microsoft.com/office/drawing/2014/main" val="32832947"/>
                    </a:ext>
                  </a:extLst>
                </a:gridCol>
                <a:gridCol w="1465721">
                  <a:extLst>
                    <a:ext uri="{9D8B030D-6E8A-4147-A177-3AD203B41FA5}">
                      <a16:colId xmlns:a16="http://schemas.microsoft.com/office/drawing/2014/main" val="2225002120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기준노래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남진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님과 함께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680730"/>
                  </a:ext>
                </a:extLst>
              </a:tr>
              <a:tr h="286317"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유사도순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Ikon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취향저격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609603"/>
                  </a:ext>
                </a:extLst>
              </a:tr>
              <a:tr h="2863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에이트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잘가요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내사랑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632941"/>
                  </a:ext>
                </a:extLst>
              </a:tr>
              <a:tr h="2863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조용필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일편단심 민들레야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6911"/>
                  </a:ext>
                </a:extLst>
              </a:tr>
              <a:tr h="2863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장혜진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꿈의 대화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260510"/>
                  </a:ext>
                </a:extLst>
              </a:tr>
              <a:tr h="2863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버즈</a:t>
                      </a:r>
                      <a:r>
                        <a:rPr lang="ko-KR" altLang="en-US" sz="1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644090"/>
                  </a:ext>
                </a:extLst>
              </a:tr>
              <a:tr h="2863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에일리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보여줄게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516339"/>
                  </a:ext>
                </a:extLst>
              </a:tr>
              <a:tr h="3825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장계현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나의 </a:t>
                      </a:r>
                      <a:r>
                        <a:rPr lang="en-US" altLang="ko-KR" sz="1000" dirty="0"/>
                        <a:t>20</a:t>
                      </a:r>
                      <a:r>
                        <a:rPr lang="ko-KR" altLang="en-US" sz="1000" dirty="0"/>
                        <a:t>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34456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F27C2E2A-3738-4F64-BDCC-AFF69FD7A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58638"/>
              </p:ext>
            </p:extLst>
          </p:nvPr>
        </p:nvGraphicFramePr>
        <p:xfrm>
          <a:off x="5973021" y="3704655"/>
          <a:ext cx="2413414" cy="2850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699">
                  <a:extLst>
                    <a:ext uri="{9D8B030D-6E8A-4147-A177-3AD203B41FA5}">
                      <a16:colId xmlns:a16="http://schemas.microsoft.com/office/drawing/2014/main" val="3450803583"/>
                    </a:ext>
                  </a:extLst>
                </a:gridCol>
                <a:gridCol w="563994">
                  <a:extLst>
                    <a:ext uri="{9D8B030D-6E8A-4147-A177-3AD203B41FA5}">
                      <a16:colId xmlns:a16="http://schemas.microsoft.com/office/drawing/2014/main" val="32832947"/>
                    </a:ext>
                  </a:extLst>
                </a:gridCol>
                <a:gridCol w="1465721">
                  <a:extLst>
                    <a:ext uri="{9D8B030D-6E8A-4147-A177-3AD203B41FA5}">
                      <a16:colId xmlns:a16="http://schemas.microsoft.com/office/drawing/2014/main" val="2225002120"/>
                    </a:ext>
                  </a:extLst>
                </a:gridCol>
              </a:tblGrid>
              <a:tr h="6812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기준노래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남진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님과 함께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680730"/>
                  </a:ext>
                </a:extLst>
              </a:tr>
              <a:tr h="278253"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유사도순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조용필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일편단심민들레야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09603"/>
                  </a:ext>
                </a:extLst>
              </a:tr>
              <a:tr h="2782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정은지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하늘바라기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632941"/>
                  </a:ext>
                </a:extLst>
              </a:tr>
              <a:tr h="38508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배철수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사랑 그 아름답고 소중한 얘기들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6911"/>
                  </a:ext>
                </a:extLst>
              </a:tr>
              <a:tr h="2782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이문세</a:t>
                      </a:r>
                      <a:r>
                        <a:rPr lang="ko-KR" altLang="en-US" sz="1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가로수 그늘 아래 서면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260510"/>
                  </a:ext>
                </a:extLst>
              </a:tr>
              <a:tr h="2782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장재인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가로수 그늘 아래 서면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644090"/>
                  </a:ext>
                </a:extLst>
              </a:tr>
              <a:tr h="38508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마로니에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칵테일 사랑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516339"/>
                  </a:ext>
                </a:extLst>
              </a:tr>
              <a:tr h="23697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윤승희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제비처럼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34456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C518F0B-ECFA-46F3-8843-DADCF43C0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047377"/>
              </p:ext>
            </p:extLst>
          </p:nvPr>
        </p:nvGraphicFramePr>
        <p:xfrm>
          <a:off x="8976360" y="3692281"/>
          <a:ext cx="2413414" cy="292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699">
                  <a:extLst>
                    <a:ext uri="{9D8B030D-6E8A-4147-A177-3AD203B41FA5}">
                      <a16:colId xmlns:a16="http://schemas.microsoft.com/office/drawing/2014/main" val="3450803583"/>
                    </a:ext>
                  </a:extLst>
                </a:gridCol>
                <a:gridCol w="563994">
                  <a:extLst>
                    <a:ext uri="{9D8B030D-6E8A-4147-A177-3AD203B41FA5}">
                      <a16:colId xmlns:a16="http://schemas.microsoft.com/office/drawing/2014/main" val="32832947"/>
                    </a:ext>
                  </a:extLst>
                </a:gridCol>
                <a:gridCol w="1465721">
                  <a:extLst>
                    <a:ext uri="{9D8B030D-6E8A-4147-A177-3AD203B41FA5}">
                      <a16:colId xmlns:a16="http://schemas.microsoft.com/office/drawing/2014/main" val="22250021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기준노래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남진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님과 함께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680730"/>
                  </a:ext>
                </a:extLst>
              </a:tr>
              <a:tr h="286316"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유사도순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윤승희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제비처럼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09603"/>
                  </a:ext>
                </a:extLst>
              </a:tr>
              <a:tr h="28631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배철수 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사랑 그 아름답고 소중한 얘기들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632941"/>
                  </a:ext>
                </a:extLst>
              </a:tr>
              <a:tr h="28631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조용필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일편단심 민들레야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6911"/>
                  </a:ext>
                </a:extLst>
              </a:tr>
              <a:tr h="28631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홍세민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흙에 살리라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260510"/>
                  </a:ext>
                </a:extLst>
              </a:tr>
              <a:tr h="28631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안치환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내가 만일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44090"/>
                  </a:ext>
                </a:extLst>
              </a:tr>
              <a:tr h="28631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마로니에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칵테일사랑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516339"/>
                  </a:ext>
                </a:extLst>
              </a:tr>
              <a:tr h="28631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윤승희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제비처럼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34456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4C669F-26E5-4472-B3BB-A2BBE26BB854}"/>
              </a:ext>
            </a:extLst>
          </p:cNvPr>
          <p:cNvGrpSpPr/>
          <p:nvPr/>
        </p:nvGrpSpPr>
        <p:grpSpPr>
          <a:xfrm>
            <a:off x="335220" y="638495"/>
            <a:ext cx="8191057" cy="584775"/>
            <a:chOff x="335220" y="638495"/>
            <a:chExt cx="8191057" cy="58477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3F9432-74EB-4B3D-A7CB-92AEF5A99C48}"/>
                </a:ext>
              </a:extLst>
            </p:cNvPr>
            <p:cNvSpPr txBox="1"/>
            <p:nvPr/>
          </p:nvSpPr>
          <p:spPr>
            <a:xfrm>
              <a:off x="335220" y="638495"/>
              <a:ext cx="8191057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dirty="0">
                  <a:latin typeface="+mj-ea"/>
                  <a:ea typeface="+mj-ea"/>
                  <a:cs typeface="KoPubWorld돋움체 Bold" panose="00000800000000000000" pitchFamily="2" charset="-127"/>
                </a:rPr>
                <a:t>◆ </a:t>
              </a:r>
              <a:r>
                <a:rPr lang="ko-KR" altLang="en-US" sz="3200" dirty="0">
                  <a:latin typeface="+mj-ea"/>
                  <a:ea typeface="+mj-ea"/>
                  <a:cs typeface="KoPubWorld돋움체 Light" panose="00000300000000000000" pitchFamily="2" charset="-127"/>
                </a:rPr>
                <a:t>유사도 프로세스</a:t>
              </a:r>
              <a:r>
                <a:rPr lang="en-US" altLang="ko-KR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(</a:t>
              </a:r>
              <a:r>
                <a:rPr lang="ko-KR" altLang="en-US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모델</a:t>
              </a:r>
              <a:r>
                <a:rPr lang="en-US" altLang="ko-KR" sz="2000" dirty="0">
                  <a:latin typeface="+mj-ea"/>
                  <a:ea typeface="+mj-ea"/>
                  <a:cs typeface="KoPubWorld돋움체 Light" panose="00000300000000000000" pitchFamily="2" charset="-127"/>
                </a:rPr>
                <a:t>)</a:t>
              </a:r>
              <a:endParaRPr lang="ko-KR" altLang="en-US" sz="2000" dirty="0"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A19F2D7-6320-4297-A8DD-044A81ABFA16}"/>
                </a:ext>
              </a:extLst>
            </p:cNvPr>
            <p:cNvCxnSpPr>
              <a:cxnSpLocks/>
            </p:cNvCxnSpPr>
            <p:nvPr/>
          </p:nvCxnSpPr>
          <p:spPr>
            <a:xfrm>
              <a:off x="907287" y="1178833"/>
              <a:ext cx="32114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3543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00EC5B-FE69-4B42-80E0-E9B58F765E37}"/>
              </a:ext>
            </a:extLst>
          </p:cNvPr>
          <p:cNvSpPr txBox="1"/>
          <p:nvPr/>
        </p:nvSpPr>
        <p:spPr>
          <a:xfrm>
            <a:off x="335220" y="638495"/>
            <a:ext cx="819105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  <a:cs typeface="KoPubWorld돋움체 Bold" panose="00000800000000000000" pitchFamily="2" charset="-127"/>
              </a:rPr>
              <a:t>◆ 성능 테스트</a:t>
            </a:r>
            <a:endParaRPr lang="ko-KR" altLang="en-US" sz="3200" dirty="0">
              <a:latin typeface="+mj-ea"/>
              <a:ea typeface="+mj-ea"/>
              <a:cs typeface="KoPubWorld돋움체 Light" panose="000003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C4F80-6C3D-45D5-8ABB-11A3309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23</a:t>
            </a:fld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2A15D67-CAB8-4A6F-873B-9CDA5B11FAB7}"/>
              </a:ext>
            </a:extLst>
          </p:cNvPr>
          <p:cNvCxnSpPr>
            <a:cxnSpLocks/>
          </p:cNvCxnSpPr>
          <p:nvPr/>
        </p:nvCxnSpPr>
        <p:spPr>
          <a:xfrm>
            <a:off x="928709" y="1178833"/>
            <a:ext cx="18451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A734833-3EC5-4B5D-8627-677D82A73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640" y="1845645"/>
            <a:ext cx="7030720" cy="84047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F846F7-BE13-4535-8443-516BE469D6E2}"/>
              </a:ext>
            </a:extLst>
          </p:cNvPr>
          <p:cNvSpPr txBox="1"/>
          <p:nvPr/>
        </p:nvSpPr>
        <p:spPr>
          <a:xfrm>
            <a:off x="489467" y="330718"/>
            <a:ext cx="230223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 latinLnBrk="0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02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과정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–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성능 검증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F3DA6B-5CDC-4619-8937-3B2BBD1FE79D}"/>
              </a:ext>
            </a:extLst>
          </p:cNvPr>
          <p:cNvSpPr/>
          <p:nvPr/>
        </p:nvSpPr>
        <p:spPr>
          <a:xfrm>
            <a:off x="2956622" y="3061830"/>
            <a:ext cx="6200078" cy="288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791636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609C04E-EFA8-4E74-A3BC-059EC28A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24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B859347-4430-44AD-963A-8410C322DCC9}"/>
              </a:ext>
            </a:extLst>
          </p:cNvPr>
          <p:cNvGrpSpPr/>
          <p:nvPr/>
        </p:nvGrpSpPr>
        <p:grpSpPr>
          <a:xfrm>
            <a:off x="1093045" y="1350617"/>
            <a:ext cx="2191626" cy="3774934"/>
            <a:chOff x="673077" y="1008089"/>
            <a:chExt cx="2191626" cy="377493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092EA3-C09E-43E6-905C-2607A10B17DF}"/>
                </a:ext>
              </a:extLst>
            </p:cNvPr>
            <p:cNvSpPr txBox="1"/>
            <p:nvPr/>
          </p:nvSpPr>
          <p:spPr>
            <a:xfrm>
              <a:off x="673077" y="1883768"/>
              <a:ext cx="2191626" cy="2899255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4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  <a:endParaRPr lang="en-US" altLang="ko-KR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의의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</a:t>
              </a:r>
              <a:r>
                <a:rPr lang="ko-KR" altLang="en-US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추후과제</a:t>
              </a:r>
              <a:endParaRPr lang="en-US" altLang="ko-KR" sz="3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한계점</a:t>
              </a:r>
              <a:endParaRPr lang="en-US" altLang="ko-KR" sz="3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52BDD6-91F3-4782-B098-1C1963A4A559}"/>
                </a:ext>
              </a:extLst>
            </p:cNvPr>
            <p:cNvSpPr txBox="1"/>
            <p:nvPr/>
          </p:nvSpPr>
          <p:spPr>
            <a:xfrm>
              <a:off x="673077" y="1008089"/>
              <a:ext cx="1050288" cy="1200329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6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en-US" altLang="ko-KR" sz="48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311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00EC5B-FE69-4B42-80E0-E9B58F765E37}"/>
              </a:ext>
            </a:extLst>
          </p:cNvPr>
          <p:cNvSpPr txBox="1"/>
          <p:nvPr/>
        </p:nvSpPr>
        <p:spPr>
          <a:xfrm>
            <a:off x="335220" y="631180"/>
            <a:ext cx="819105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  <a:cs typeface="KoPubWorld돋움체 Bold" panose="00000800000000000000" pitchFamily="2" charset="-127"/>
              </a:rPr>
              <a:t>◆ 프로젝트 </a:t>
            </a:r>
            <a:r>
              <a:rPr lang="ko-KR" altLang="en-US" sz="3200" dirty="0">
                <a:latin typeface="+mj-ea"/>
                <a:ea typeface="+mj-ea"/>
                <a:cs typeface="KoPubWorld돋움체 Light" panose="00000300000000000000" pitchFamily="2" charset="-127"/>
              </a:rPr>
              <a:t>의의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8DF1B-A10C-4D2D-8D66-7EA573E684F0}"/>
              </a:ext>
            </a:extLst>
          </p:cNvPr>
          <p:cNvSpPr txBox="1"/>
          <p:nvPr/>
        </p:nvSpPr>
        <p:spPr>
          <a:xfrm>
            <a:off x="489467" y="330718"/>
            <a:ext cx="75212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 latinLnBrk="0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04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결론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C4F80-6C3D-45D5-8ABB-11A3309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25</a:t>
            </a:fld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2A15D67-CAB8-4A6F-873B-9CDA5B11FAB7}"/>
              </a:ext>
            </a:extLst>
          </p:cNvPr>
          <p:cNvCxnSpPr>
            <a:cxnSpLocks/>
          </p:cNvCxnSpPr>
          <p:nvPr/>
        </p:nvCxnSpPr>
        <p:spPr>
          <a:xfrm>
            <a:off x="932071" y="1178833"/>
            <a:ext cx="22118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D44AB6-7A12-4D6E-8DD8-027393A45285}"/>
              </a:ext>
            </a:extLst>
          </p:cNvPr>
          <p:cNvSpPr txBox="1"/>
          <p:nvPr/>
        </p:nvSpPr>
        <p:spPr>
          <a:xfrm>
            <a:off x="3002044" y="2776899"/>
            <a:ext cx="6187912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latin typeface="+mn-ea"/>
              </a:rPr>
              <a:t>ⅰ) </a:t>
            </a:r>
            <a:r>
              <a:rPr lang="ko-KR" altLang="en-US" dirty="0">
                <a:latin typeface="+mn-ea"/>
              </a:rPr>
              <a:t>추가학습한 모델로 얻은 </a:t>
            </a:r>
            <a:r>
              <a:rPr lang="ko-KR" altLang="en-US" dirty="0" err="1">
                <a:latin typeface="+mn-ea"/>
              </a:rPr>
              <a:t>결괏값에</a:t>
            </a:r>
            <a:r>
              <a:rPr lang="ko-KR" altLang="en-US" dirty="0">
                <a:latin typeface="+mn-ea"/>
              </a:rPr>
              <a:t> 팀원들이 대체적으로 수긍함</a:t>
            </a:r>
            <a:endParaRPr lang="en-US" altLang="ko-KR" dirty="0">
              <a:latin typeface="+mn-ea"/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latin typeface="+mn-ea"/>
              </a:rPr>
              <a:t>ⅱ) </a:t>
            </a:r>
            <a:r>
              <a:rPr lang="ko-KR" altLang="en-US" dirty="0">
                <a:latin typeface="+mn-ea"/>
              </a:rPr>
              <a:t>가사의 의미만을 갖고도 유사하다고 인정할 만한 결과를 얻음</a:t>
            </a:r>
            <a:endParaRPr lang="en-US" altLang="ko-KR" dirty="0">
              <a:latin typeface="+mn-ea"/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latin typeface="+mn-ea"/>
              </a:rPr>
              <a:t>ⅲ) </a:t>
            </a:r>
            <a:r>
              <a:rPr lang="ko-KR" altLang="en-US" dirty="0">
                <a:latin typeface="+mn-ea"/>
              </a:rPr>
              <a:t>서비스 사용자에게 보다 넓은 </a:t>
            </a:r>
            <a:r>
              <a:rPr lang="ko-KR" altLang="en-US" dirty="0" err="1">
                <a:latin typeface="+mn-ea"/>
              </a:rPr>
              <a:t>스팩트럼의</a:t>
            </a:r>
            <a:r>
              <a:rPr lang="ko-KR" altLang="en-US" dirty="0">
                <a:latin typeface="+mn-ea"/>
              </a:rPr>
              <a:t> 추천 음악 제공 가능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0163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00EC5B-FE69-4B42-80E0-E9B58F765E37}"/>
              </a:ext>
            </a:extLst>
          </p:cNvPr>
          <p:cNvSpPr txBox="1"/>
          <p:nvPr/>
        </p:nvSpPr>
        <p:spPr>
          <a:xfrm>
            <a:off x="335220" y="631180"/>
            <a:ext cx="819105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  <a:cs typeface="KoPubWorld돋움체 Bold" panose="00000800000000000000" pitchFamily="2" charset="-127"/>
              </a:rPr>
              <a:t>◆ 추후과제 및 한계점</a:t>
            </a:r>
            <a:endParaRPr lang="ko-KR" altLang="en-US" sz="3200" dirty="0">
              <a:latin typeface="+mj-ea"/>
              <a:ea typeface="+mj-ea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8DF1B-A10C-4D2D-8D66-7EA573E684F0}"/>
              </a:ext>
            </a:extLst>
          </p:cNvPr>
          <p:cNvSpPr txBox="1"/>
          <p:nvPr/>
        </p:nvSpPr>
        <p:spPr>
          <a:xfrm>
            <a:off x="489467" y="330718"/>
            <a:ext cx="75212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 latinLnBrk="0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03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결론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C4F80-6C3D-45D5-8ABB-11A3309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26</a:t>
            </a:fld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2A15D67-CAB8-4A6F-873B-9CDA5B11FAB7}"/>
              </a:ext>
            </a:extLst>
          </p:cNvPr>
          <p:cNvCxnSpPr>
            <a:cxnSpLocks/>
          </p:cNvCxnSpPr>
          <p:nvPr/>
        </p:nvCxnSpPr>
        <p:spPr>
          <a:xfrm>
            <a:off x="911085" y="1178833"/>
            <a:ext cx="30715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순서도: 수동 입력 6">
            <a:extLst>
              <a:ext uri="{FF2B5EF4-FFF2-40B4-BE49-F238E27FC236}">
                <a16:creationId xmlns:a16="http://schemas.microsoft.com/office/drawing/2014/main" id="{B47665E8-59B0-4CD6-AAB9-8913F206E11D}"/>
              </a:ext>
            </a:extLst>
          </p:cNvPr>
          <p:cNvSpPr/>
          <p:nvPr/>
        </p:nvSpPr>
        <p:spPr>
          <a:xfrm rot="16200000" flipH="1">
            <a:off x="5496332" y="169972"/>
            <a:ext cx="6436846" cy="6516000"/>
          </a:xfrm>
          <a:prstGeom prst="flowChartManualInpu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ctr">
            <a:spAutoFit/>
          </a:bodyPr>
          <a:lstStyle/>
          <a:p>
            <a:pPr algn="l" fontAlgn="base" latinLnBrk="0">
              <a:lnSpc>
                <a:spcPct val="130000"/>
              </a:lnSpc>
            </a:pPr>
            <a:endParaRPr lang="ko-KR" altLang="en-US" sz="1400" kern="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813EAF-A244-4C27-B8EE-1B748A4ABDD6}"/>
              </a:ext>
            </a:extLst>
          </p:cNvPr>
          <p:cNvSpPr/>
          <p:nvPr/>
        </p:nvSpPr>
        <p:spPr>
          <a:xfrm>
            <a:off x="7029636" y="2268579"/>
            <a:ext cx="4106677" cy="1027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한계점</a:t>
            </a: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DED6ED-B65D-4BA5-B7E3-FA889F68685F}"/>
              </a:ext>
            </a:extLst>
          </p:cNvPr>
          <p:cNvSpPr txBox="1"/>
          <p:nvPr/>
        </p:nvSpPr>
        <p:spPr>
          <a:xfrm>
            <a:off x="526689" y="2969505"/>
            <a:ext cx="5595121" cy="1358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사이트 개인화 시스템 도입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개인화 정보 저장 후 맞춤형 추천 서비스 제공 </a:t>
            </a:r>
          </a:p>
          <a:p>
            <a:pPr marL="182563" indent="-182563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DB</a:t>
            </a:r>
            <a:r>
              <a:rPr lang="ko-KR" altLang="en-US" sz="1400" dirty="0">
                <a:latin typeface="+mn-ea"/>
              </a:rPr>
              <a:t>내 존재하지 않는 노래에 대한 업데이트 기능</a:t>
            </a:r>
            <a:endParaRPr lang="en-US" altLang="ko-KR" sz="1400" dirty="0">
              <a:latin typeface="+mn-ea"/>
            </a:endParaRPr>
          </a:p>
          <a:p>
            <a:pPr marL="182563" indent="-182563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한국어 이외에 언어를 이용하여 유사도 추천서비스도 진행해보고자 함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182563" indent="-182563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BM25</a:t>
            </a:r>
            <a:r>
              <a:rPr lang="ko-KR" altLang="en-US" sz="1400" dirty="0">
                <a:latin typeface="+mn-ea"/>
              </a:rPr>
              <a:t>를 이용한 모델 고도화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842654-F96B-40B6-94D2-95B842341D08}"/>
              </a:ext>
            </a:extLst>
          </p:cNvPr>
          <p:cNvSpPr/>
          <p:nvPr/>
        </p:nvSpPr>
        <p:spPr>
          <a:xfrm>
            <a:off x="2572142" y="2321004"/>
            <a:ext cx="1255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highlight>
                  <a:srgbClr val="FFFF0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추후과제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72CFB5-CE92-4ED8-8613-5783A33D6562}"/>
              </a:ext>
            </a:extLst>
          </p:cNvPr>
          <p:cNvSpPr txBox="1"/>
          <p:nvPr/>
        </p:nvSpPr>
        <p:spPr>
          <a:xfrm>
            <a:off x="7555947" y="3005695"/>
            <a:ext cx="3556102" cy="103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lvl="0" indent="-182563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사용자마다 다른 음악에 대한 선호</a:t>
            </a:r>
          </a:p>
          <a:p>
            <a:pPr marL="182563" lvl="0" indent="-182563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라벨링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데이터량이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작고 지엽적일 수 있음</a:t>
            </a:r>
          </a:p>
          <a:p>
            <a:pPr marL="182563" lvl="0" indent="-182563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새로운 곡이 추가 될 때 인덱싱을 다시 해야함</a:t>
            </a:r>
          </a:p>
        </p:txBody>
      </p:sp>
    </p:spTree>
    <p:extLst>
      <p:ext uri="{BB962C8B-B14F-4D97-AF65-F5344CB8AC3E}">
        <p14:creationId xmlns:p14="http://schemas.microsoft.com/office/powerpoint/2010/main" val="766987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00EC5B-FE69-4B42-80E0-E9B58F765E37}"/>
              </a:ext>
            </a:extLst>
          </p:cNvPr>
          <p:cNvSpPr txBox="1"/>
          <p:nvPr/>
        </p:nvSpPr>
        <p:spPr>
          <a:xfrm>
            <a:off x="335220" y="631180"/>
            <a:ext cx="819105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  <a:cs typeface="KoPubWorld돋움체 Bold" panose="00000800000000000000" pitchFamily="2" charset="-127"/>
              </a:rPr>
              <a:t>◆ 참조</a:t>
            </a:r>
            <a:endParaRPr lang="ko-KR" altLang="en-US" sz="3200" dirty="0">
              <a:latin typeface="+mj-ea"/>
              <a:ea typeface="+mj-ea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8DF1B-A10C-4D2D-8D66-7EA573E684F0}"/>
              </a:ext>
            </a:extLst>
          </p:cNvPr>
          <p:cNvSpPr txBox="1"/>
          <p:nvPr/>
        </p:nvSpPr>
        <p:spPr>
          <a:xfrm>
            <a:off x="489467" y="330718"/>
            <a:ext cx="75212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 latinLnBrk="0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04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결론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C4F80-6C3D-45D5-8ABB-11A3309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27</a:t>
            </a:fld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2A15D67-CAB8-4A6F-873B-9CDA5B11FAB7}"/>
              </a:ext>
            </a:extLst>
          </p:cNvPr>
          <p:cNvCxnSpPr>
            <a:cxnSpLocks/>
          </p:cNvCxnSpPr>
          <p:nvPr/>
        </p:nvCxnSpPr>
        <p:spPr>
          <a:xfrm>
            <a:off x="950775" y="1178833"/>
            <a:ext cx="7114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2DBC566-4D57-4C1C-B0FC-E46BFD536649}"/>
              </a:ext>
            </a:extLst>
          </p:cNvPr>
          <p:cNvSpPr txBox="1"/>
          <p:nvPr/>
        </p:nvSpPr>
        <p:spPr>
          <a:xfrm>
            <a:off x="1265255" y="1654797"/>
            <a:ext cx="9661491" cy="4092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카카오 </a:t>
            </a:r>
            <a:r>
              <a:rPr lang="ko-KR" altLang="en-US" sz="1400" dirty="0" err="1">
                <a:latin typeface="+mn-ea"/>
              </a:rPr>
              <a:t>추천팀</a:t>
            </a:r>
            <a:r>
              <a:rPr lang="ko-KR" altLang="en-US" sz="1400" dirty="0">
                <a:latin typeface="+mn-ea"/>
              </a:rPr>
              <a:t> 전재호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카카오 아레나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회 대회 </a:t>
            </a:r>
            <a:r>
              <a:rPr lang="en-US" altLang="ko-KR" sz="1400" dirty="0">
                <a:latin typeface="+mn-ea"/>
              </a:rPr>
              <a:t>– </a:t>
            </a:r>
            <a:r>
              <a:rPr lang="ko-KR" altLang="en-US" sz="1400" dirty="0">
                <a:latin typeface="+mn-ea"/>
              </a:rPr>
              <a:t>멜론 음악 추천시스템</a:t>
            </a:r>
            <a:r>
              <a:rPr lang="en-US" altLang="ko-KR" sz="1400" dirty="0">
                <a:latin typeface="+mn-ea"/>
              </a:rPr>
              <a:t>, 2021.</a:t>
            </a:r>
          </a:p>
          <a:p>
            <a:pPr marL="182563" indent="-182563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드림어스</a:t>
            </a:r>
            <a:r>
              <a:rPr lang="ko-KR" altLang="en-US" sz="1400" dirty="0">
                <a:latin typeface="+mn-ea"/>
              </a:rPr>
              <a:t> 컴퍼니 손준영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추천기반 음악 스트리밍 서비스 플랫폼 동향과 전망</a:t>
            </a:r>
            <a:r>
              <a:rPr lang="en-US" altLang="ko-KR" sz="1400" dirty="0">
                <a:latin typeface="+mn-ea"/>
              </a:rPr>
              <a:t>, 2020.</a:t>
            </a:r>
          </a:p>
          <a:p>
            <a:pPr marL="182563" indent="-182563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정보통신산업진진흥원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국외디지털콘텐츠</a:t>
            </a:r>
            <a:r>
              <a:rPr lang="ko-KR" altLang="en-US" sz="1400" dirty="0">
                <a:latin typeface="+mn-ea"/>
              </a:rPr>
              <a:t> 시장조사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한국 디지털 음악시장 규모 및 성장률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2016.</a:t>
            </a:r>
          </a:p>
          <a:p>
            <a:pPr marL="182563" indent="-182563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이화여대 교육대학원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유현정 </a:t>
            </a:r>
            <a:r>
              <a:rPr lang="en-US" altLang="ko-KR" sz="1400" dirty="0">
                <a:latin typeface="+mn-ea"/>
              </a:rPr>
              <a:t>– </a:t>
            </a:r>
            <a:r>
              <a:rPr lang="ko-KR" altLang="en-US" sz="1400" dirty="0">
                <a:latin typeface="+mn-ea"/>
              </a:rPr>
              <a:t>노래 </a:t>
            </a:r>
            <a:r>
              <a:rPr lang="ko-KR" altLang="en-US" sz="1400" dirty="0" err="1">
                <a:latin typeface="+mn-ea"/>
              </a:rPr>
              <a:t>감상시</a:t>
            </a:r>
            <a:r>
              <a:rPr lang="ko-KR" altLang="en-US" sz="1400" dirty="0">
                <a:latin typeface="+mn-ea"/>
              </a:rPr>
              <a:t> 대학생이 인식하는 가사의 비중과 역할</a:t>
            </a:r>
            <a:r>
              <a:rPr lang="en-US" altLang="ko-KR" sz="1400" dirty="0">
                <a:latin typeface="+mn-ea"/>
              </a:rPr>
              <a:t>, 2017.</a:t>
            </a:r>
          </a:p>
          <a:p>
            <a:pPr marL="182563" indent="-182563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한양대 대학원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김지원 </a:t>
            </a:r>
            <a:r>
              <a:rPr lang="en-US" altLang="ko-KR" sz="1400" dirty="0">
                <a:latin typeface="+mn-ea"/>
              </a:rPr>
              <a:t>– </a:t>
            </a:r>
            <a:r>
              <a:rPr lang="ko-KR" altLang="en-US" sz="1400" dirty="0">
                <a:latin typeface="+mn-ea"/>
              </a:rPr>
              <a:t>방탄소년단</a:t>
            </a:r>
            <a:r>
              <a:rPr lang="en-US" altLang="ko-KR" sz="1400" dirty="0">
                <a:latin typeface="+mn-ea"/>
              </a:rPr>
              <a:t>(BTS) </a:t>
            </a:r>
            <a:r>
              <a:rPr lang="ko-KR" altLang="en-US" sz="1400" dirty="0">
                <a:latin typeface="+mn-ea"/>
              </a:rPr>
              <a:t>노래 가사 감상활동이 청소년의 자아존중감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행복감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심리적 안녕감에 미치는 영향</a:t>
            </a:r>
            <a:r>
              <a:rPr lang="en-US" altLang="ko-KR" sz="1400" dirty="0">
                <a:latin typeface="+mn-ea"/>
              </a:rPr>
              <a:t>, 2021</a:t>
            </a:r>
          </a:p>
          <a:p>
            <a:pPr marL="182563" indent="-182563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이화여대 교육대학원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유현정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노래 감상 시 대학생이 인식하는 가사의 비중과 역할</a:t>
            </a:r>
            <a:r>
              <a:rPr lang="en-US" altLang="ko-KR" sz="1400" dirty="0">
                <a:latin typeface="+mn-ea"/>
              </a:rPr>
              <a:t>, 2018</a:t>
            </a:r>
          </a:p>
          <a:p>
            <a:pPr marL="182563" indent="-182563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현대오토에버</a:t>
            </a:r>
            <a:r>
              <a:rPr lang="ko-KR" altLang="en-US" sz="1400" dirty="0">
                <a:latin typeface="+mn-ea"/>
              </a:rPr>
              <a:t> 과장 최기영 </a:t>
            </a:r>
            <a:r>
              <a:rPr lang="en-US" altLang="ko-KR" sz="1400" dirty="0">
                <a:latin typeface="+mn-ea"/>
              </a:rPr>
              <a:t>– DBR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스타트업</a:t>
            </a:r>
            <a:r>
              <a:rPr lang="ko-KR" altLang="en-US" sz="1400" dirty="0">
                <a:latin typeface="+mn-ea"/>
              </a:rPr>
              <a:t> 코리아</a:t>
            </a:r>
            <a:r>
              <a:rPr lang="en-US" altLang="ko-KR" sz="1400" dirty="0">
                <a:latin typeface="+mn-ea"/>
              </a:rPr>
              <a:t>, 2016</a:t>
            </a:r>
          </a:p>
          <a:p>
            <a:pPr marL="182563" indent="-182563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심윤지</a:t>
            </a:r>
            <a:r>
              <a:rPr lang="en-US" altLang="ko-KR" sz="1400" dirty="0">
                <a:latin typeface="+mn-ea"/>
              </a:rPr>
              <a:t>, “</a:t>
            </a:r>
            <a:r>
              <a:rPr lang="ko-KR" altLang="en-US" sz="1400" dirty="0">
                <a:latin typeface="+mn-ea"/>
              </a:rPr>
              <a:t>나에게 딱 맞는 </a:t>
            </a:r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음원 </a:t>
            </a:r>
            <a:r>
              <a:rPr lang="ko-KR" altLang="en-US" sz="1400" dirty="0" err="1">
                <a:latin typeface="+mn-ea"/>
              </a:rPr>
              <a:t>플랫폼＇찾는</a:t>
            </a:r>
            <a:r>
              <a:rPr lang="ko-KR" altLang="en-US" sz="1400" dirty="0">
                <a:latin typeface="+mn-ea"/>
              </a:rPr>
              <a:t> 법</a:t>
            </a:r>
            <a:r>
              <a:rPr lang="en-US" altLang="ko-KR" sz="1400" dirty="0">
                <a:latin typeface="+mn-ea"/>
              </a:rPr>
              <a:t>”, </a:t>
            </a:r>
            <a:r>
              <a:rPr lang="ko-KR" altLang="en-US" sz="1400" dirty="0">
                <a:latin typeface="+mn-ea"/>
              </a:rPr>
              <a:t> </a:t>
            </a:r>
            <a:r>
              <a:rPr lang="en-US" altLang="ko-KR" sz="1400" dirty="0">
                <a:latin typeface="+mn-ea"/>
              </a:rPr>
              <a:t>『</a:t>
            </a:r>
            <a:r>
              <a:rPr lang="ko-KR" altLang="en-US" sz="1400" dirty="0">
                <a:latin typeface="+mn-ea"/>
              </a:rPr>
              <a:t>동아일보</a:t>
            </a:r>
            <a:r>
              <a:rPr lang="en-US" altLang="ko-KR" sz="1400" dirty="0">
                <a:latin typeface="+mn-ea"/>
              </a:rPr>
              <a:t>』, 2021</a:t>
            </a:r>
          </a:p>
          <a:p>
            <a:pPr marL="182563" indent="-182563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유원준 </a:t>
            </a:r>
            <a:r>
              <a:rPr lang="en-US" altLang="ko-KR" sz="1400" dirty="0">
                <a:latin typeface="+mn-ea"/>
              </a:rPr>
              <a:t>/ </a:t>
            </a:r>
            <a:r>
              <a:rPr lang="ko-KR" altLang="en-US" sz="1400" dirty="0">
                <a:latin typeface="+mn-ea"/>
              </a:rPr>
              <a:t>안상준</a:t>
            </a:r>
            <a:r>
              <a:rPr lang="en-US" altLang="ko-KR" sz="1400" dirty="0">
                <a:latin typeface="+mn-ea"/>
              </a:rPr>
              <a:t>, “</a:t>
            </a:r>
            <a:r>
              <a:rPr lang="ko-KR" altLang="en-US" sz="1400" dirty="0">
                <a:latin typeface="+mn-ea"/>
              </a:rPr>
              <a:t>딥 러닝을 이용한 자연어 처리 입문“</a:t>
            </a:r>
            <a:r>
              <a:rPr lang="en-US" altLang="ko-KR" sz="1400" dirty="0">
                <a:latin typeface="+mn-ea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941283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4DAB65-710C-4F64-B350-017C909D94E2}"/>
              </a:ext>
            </a:extLst>
          </p:cNvPr>
          <p:cNvSpPr txBox="1"/>
          <p:nvPr/>
        </p:nvSpPr>
        <p:spPr>
          <a:xfrm>
            <a:off x="3634432" y="2125064"/>
            <a:ext cx="4923144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3800" dirty="0">
                <a:latin typeface="Garamond" panose="02020404030301010803" pitchFamily="18" charset="0"/>
              </a:rPr>
              <a:t>Q &amp; A</a:t>
            </a:r>
            <a:endParaRPr lang="ko-KR" altLang="en-US" sz="13800" dirty="0">
              <a:latin typeface="Garamond" panose="02020404030301010803" pitchFamily="18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8E8332-E43B-49E2-AC2F-8DCF1C27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06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4DAB65-710C-4F64-B350-017C909D94E2}"/>
              </a:ext>
            </a:extLst>
          </p:cNvPr>
          <p:cNvSpPr txBox="1"/>
          <p:nvPr/>
        </p:nvSpPr>
        <p:spPr>
          <a:xfrm>
            <a:off x="3431235" y="2448229"/>
            <a:ext cx="5329536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9600" dirty="0">
                <a:latin typeface="Garamond" panose="02020404030301010803" pitchFamily="18" charset="0"/>
              </a:rPr>
              <a:t>Thank you</a:t>
            </a:r>
            <a:endParaRPr lang="ko-KR" altLang="en-US" sz="13800" dirty="0">
              <a:latin typeface="Garamond" panose="02020404030301010803" pitchFamily="18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8E8332-E43B-49E2-AC2F-8DCF1C27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0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609C04E-EFA8-4E74-A3BC-059EC28A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3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B859347-4430-44AD-963A-8410C322DCC9}"/>
              </a:ext>
            </a:extLst>
          </p:cNvPr>
          <p:cNvGrpSpPr/>
          <p:nvPr/>
        </p:nvGrpSpPr>
        <p:grpSpPr>
          <a:xfrm>
            <a:off x="1093045" y="1350617"/>
            <a:ext cx="3533340" cy="3747234"/>
            <a:chOff x="673077" y="1008089"/>
            <a:chExt cx="3533340" cy="374723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092EA3-C09E-43E6-905C-2607A10B17DF}"/>
                </a:ext>
              </a:extLst>
            </p:cNvPr>
            <p:cNvSpPr txBox="1"/>
            <p:nvPr/>
          </p:nvSpPr>
          <p:spPr>
            <a:xfrm>
              <a:off x="673077" y="1883768"/>
              <a:ext cx="3533340" cy="2871555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4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  <a:endParaRPr lang="en-US" altLang="ko-KR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시장 조사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경쟁사 분석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프로젝트 필요성</a:t>
              </a:r>
              <a:endParaRPr lang="en-US" altLang="ko-KR" sz="3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52BDD6-91F3-4782-B098-1C1963A4A559}"/>
                </a:ext>
              </a:extLst>
            </p:cNvPr>
            <p:cNvSpPr txBox="1"/>
            <p:nvPr/>
          </p:nvSpPr>
          <p:spPr>
            <a:xfrm>
              <a:off x="673077" y="1008089"/>
              <a:ext cx="1050288" cy="1200329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6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en-US" altLang="ko-KR" sz="48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12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00EC5B-FE69-4B42-80E0-E9B58F765E37}"/>
              </a:ext>
            </a:extLst>
          </p:cNvPr>
          <p:cNvSpPr txBox="1"/>
          <p:nvPr/>
        </p:nvSpPr>
        <p:spPr>
          <a:xfrm>
            <a:off x="335220" y="638495"/>
            <a:ext cx="819105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  <a:cs typeface="KoPubWorld돋움체 Bold" panose="00000800000000000000" pitchFamily="2" charset="-127"/>
              </a:rPr>
              <a:t>◆ </a:t>
            </a:r>
            <a:r>
              <a:rPr lang="ko-KR" altLang="en-US" sz="3200" dirty="0">
                <a:latin typeface="+mj-ea"/>
                <a:ea typeface="+mj-ea"/>
                <a:cs typeface="KoPubWorld돋움체 Light" panose="00000300000000000000" pitchFamily="2" charset="-127"/>
              </a:rPr>
              <a:t>국내 음원시장 성장 추이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8DF1B-A10C-4D2D-8D66-7EA573E684F0}"/>
              </a:ext>
            </a:extLst>
          </p:cNvPr>
          <p:cNvSpPr txBox="1"/>
          <p:nvPr/>
        </p:nvSpPr>
        <p:spPr>
          <a:xfrm>
            <a:off x="489467" y="330718"/>
            <a:ext cx="230223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 latinLnBrk="0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01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주제선정 배경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–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시장 조사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C4F80-6C3D-45D5-8ABB-11A3309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3650493-930E-4549-87AF-CD5A9573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55" y="2681753"/>
            <a:ext cx="4357914" cy="2957611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bg1">
                <a:lumMod val="75000"/>
              </a:schemeClr>
            </a:solidFill>
            <a:miter lim="800000"/>
          </a:ln>
          <a:effectLst/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45AB459-E303-48BA-A7E2-EEB39A8C3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490" y="2696850"/>
            <a:ext cx="4357915" cy="296387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26D2D51-C334-4563-927C-FEC78155DC99}"/>
              </a:ext>
            </a:extLst>
          </p:cNvPr>
          <p:cNvSpPr txBox="1"/>
          <p:nvPr/>
        </p:nvSpPr>
        <p:spPr>
          <a:xfrm>
            <a:off x="1215312" y="5716879"/>
            <a:ext cx="4320000" cy="21544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&lt;</a:t>
            </a:r>
            <a:r>
              <a:rPr lang="ko-KR" altLang="en-US" sz="800" dirty="0">
                <a:latin typeface="+mn-ea"/>
              </a:rPr>
              <a:t>한국 디지털 음악시장 규모 및 성장률</a:t>
            </a:r>
            <a:r>
              <a:rPr lang="en-US" altLang="ko-KR" sz="800" dirty="0">
                <a:latin typeface="+mn-ea"/>
              </a:rPr>
              <a:t>, 2011-2020&gt;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24CD46-FEB5-48AC-89EA-9A5287C2385B}"/>
              </a:ext>
            </a:extLst>
          </p:cNvPr>
          <p:cNvSpPr txBox="1"/>
          <p:nvPr/>
        </p:nvSpPr>
        <p:spPr>
          <a:xfrm>
            <a:off x="6409447" y="5716879"/>
            <a:ext cx="4320000" cy="21544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&lt;</a:t>
            </a:r>
            <a:r>
              <a:rPr lang="ko-KR" altLang="en-US" sz="800" dirty="0">
                <a:latin typeface="+mn-ea"/>
              </a:rPr>
              <a:t>한국 디지털 음악시장 분야별 비중 비교</a:t>
            </a:r>
            <a:r>
              <a:rPr lang="en-US" altLang="ko-KR" sz="800" dirty="0">
                <a:latin typeface="+mn-ea"/>
              </a:rPr>
              <a:t>, 2011 vs 2015 vs 2020&gt;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2A15D67-CAB8-4A6F-873B-9CDA5B11FAB7}"/>
              </a:ext>
            </a:extLst>
          </p:cNvPr>
          <p:cNvCxnSpPr>
            <a:cxnSpLocks/>
          </p:cNvCxnSpPr>
          <p:nvPr/>
        </p:nvCxnSpPr>
        <p:spPr>
          <a:xfrm>
            <a:off x="912720" y="1178833"/>
            <a:ext cx="39184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2DBC566-4D57-4C1C-B0FC-E46BFD536649}"/>
              </a:ext>
            </a:extLst>
          </p:cNvPr>
          <p:cNvSpPr txBox="1"/>
          <p:nvPr/>
        </p:nvSpPr>
        <p:spPr>
          <a:xfrm>
            <a:off x="1055688" y="1233267"/>
            <a:ext cx="3859070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K-pop</a:t>
            </a:r>
            <a:r>
              <a:rPr lang="ko-KR" altLang="en-US" sz="1400" dirty="0">
                <a:latin typeface="+mn-ea"/>
              </a:rPr>
              <a:t>의 성장과 더불어 </a:t>
            </a:r>
            <a:r>
              <a:rPr lang="ko-KR" altLang="en-US" sz="1400" dirty="0">
                <a:latin typeface="+mj-ea"/>
                <a:ea typeface="+mj-ea"/>
              </a:rPr>
              <a:t>국내 음원시장 규모 증가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음악 소비행태 변화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다운로드 →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스트리밍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F60FB0-8D59-469C-83D6-6772826E087F}"/>
              </a:ext>
            </a:extLst>
          </p:cNvPr>
          <p:cNvSpPr txBox="1"/>
          <p:nvPr/>
        </p:nvSpPr>
        <p:spPr>
          <a:xfrm>
            <a:off x="1215312" y="2330217"/>
            <a:ext cx="432000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국내 음원시장 규모 증가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5E0DEF-96AB-46AB-B282-B718C2458426}"/>
              </a:ext>
            </a:extLst>
          </p:cNvPr>
          <p:cNvSpPr txBox="1"/>
          <p:nvPr/>
        </p:nvSpPr>
        <p:spPr>
          <a:xfrm>
            <a:off x="6409447" y="2330217"/>
            <a:ext cx="432000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음악 소비행태 변화 </a:t>
            </a:r>
          </a:p>
        </p:txBody>
      </p:sp>
    </p:spTree>
    <p:extLst>
      <p:ext uri="{BB962C8B-B14F-4D97-AF65-F5344CB8AC3E}">
        <p14:creationId xmlns:p14="http://schemas.microsoft.com/office/powerpoint/2010/main" val="3507996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B8D514F3-7420-431E-985C-27BC1537082D}"/>
              </a:ext>
            </a:extLst>
          </p:cNvPr>
          <p:cNvGrpSpPr/>
          <p:nvPr/>
        </p:nvGrpSpPr>
        <p:grpSpPr>
          <a:xfrm>
            <a:off x="6616356" y="1897475"/>
            <a:ext cx="4740033" cy="3765217"/>
            <a:chOff x="6396279" y="1858035"/>
            <a:chExt cx="4740033" cy="376521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B60B40C-D446-4E69-B17D-9B0D9FDB5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6279" y="1858035"/>
              <a:ext cx="1394918" cy="2670670"/>
            </a:xfrm>
            <a:prstGeom prst="rect">
              <a:avLst/>
            </a:prstGeom>
            <a:scene3d>
              <a:camera prst="isometricRightUp">
                <a:rot lat="1200000" lon="19800000" rev="0"/>
              </a:camera>
              <a:lightRig rig="threePt" dir="t"/>
            </a:scene3d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FB5A1C9-A9A5-4173-B440-14E817042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2557" y="2131670"/>
              <a:ext cx="1394918" cy="2670670"/>
            </a:xfrm>
            <a:prstGeom prst="rect">
              <a:avLst/>
            </a:prstGeom>
            <a:scene3d>
              <a:camera prst="isometricRightUp">
                <a:rot lat="1200000" lon="19800000" rev="0"/>
              </a:camera>
              <a:lightRig rig="threePt" dir="t"/>
            </a:scene3d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2DF2DF7-DA1E-4B1A-8293-B73CD05F7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68835" y="2405305"/>
              <a:ext cx="1394918" cy="2670673"/>
            </a:xfrm>
            <a:prstGeom prst="rect">
              <a:avLst/>
            </a:prstGeom>
            <a:scene3d>
              <a:camera prst="isometricRightUp">
                <a:rot lat="1200000" lon="19800000" rev="0"/>
              </a:camera>
              <a:lightRig rig="threePt" dir="t"/>
            </a:scene3d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C37F1FC-6360-4F0A-B419-FE9FE3442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5113" y="2678943"/>
              <a:ext cx="1394920" cy="2670672"/>
            </a:xfrm>
            <a:prstGeom prst="rect">
              <a:avLst/>
            </a:prstGeom>
            <a:scene3d>
              <a:camera prst="isometricRightUp">
                <a:rot lat="1200000" lon="19800000" rev="0"/>
              </a:camera>
              <a:lightRig rig="threePt" dir="t"/>
            </a:scene3d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ACF7FBC-A871-49F1-AC33-9DCE195D0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41392" y="2952580"/>
              <a:ext cx="1394920" cy="2670672"/>
            </a:xfrm>
            <a:prstGeom prst="rect">
              <a:avLst/>
            </a:prstGeom>
            <a:scene3d>
              <a:camera prst="isometricRightUp">
                <a:rot lat="1200000" lon="19800000" rev="0"/>
              </a:camera>
              <a:lightRig rig="threePt" dir="t"/>
            </a:scene3d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00EC5B-FE69-4B42-80E0-E9B58F765E37}"/>
              </a:ext>
            </a:extLst>
          </p:cNvPr>
          <p:cNvSpPr txBox="1"/>
          <p:nvPr/>
        </p:nvSpPr>
        <p:spPr>
          <a:xfrm>
            <a:off x="335220" y="638495"/>
            <a:ext cx="819105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  <a:cs typeface="KoPubWorld돋움체 Bold" panose="00000800000000000000" pitchFamily="2" charset="-127"/>
              </a:rPr>
              <a:t>◆ </a:t>
            </a:r>
            <a:r>
              <a:rPr lang="ko-KR" altLang="en-US" sz="3200" dirty="0">
                <a:latin typeface="+mj-ea"/>
                <a:ea typeface="+mj-ea"/>
                <a:cs typeface="KoPubWorld돋움체 Light" panose="00000300000000000000" pitchFamily="2" charset="-127"/>
              </a:rPr>
              <a:t>국내 음원 플랫폼의 추천시스템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8DF1B-A10C-4D2D-8D66-7EA573E684F0}"/>
              </a:ext>
            </a:extLst>
          </p:cNvPr>
          <p:cNvSpPr txBox="1"/>
          <p:nvPr/>
        </p:nvSpPr>
        <p:spPr>
          <a:xfrm>
            <a:off x="489467" y="330718"/>
            <a:ext cx="245932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 latinLnBrk="0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01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주제선정 배경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–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경쟁사 분석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C4F80-6C3D-45D5-8ABB-11A3309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5</a:t>
            </a:fld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2A15D67-CAB8-4A6F-873B-9CDA5B11FAB7}"/>
              </a:ext>
            </a:extLst>
          </p:cNvPr>
          <p:cNvCxnSpPr>
            <a:cxnSpLocks/>
          </p:cNvCxnSpPr>
          <p:nvPr/>
        </p:nvCxnSpPr>
        <p:spPr>
          <a:xfrm>
            <a:off x="912720" y="1178833"/>
            <a:ext cx="4931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2DBC566-4D57-4C1C-B0FC-E46BFD536649}"/>
              </a:ext>
            </a:extLst>
          </p:cNvPr>
          <p:cNvSpPr txBox="1"/>
          <p:nvPr/>
        </p:nvSpPr>
        <p:spPr>
          <a:xfrm>
            <a:off x="1055688" y="1233267"/>
            <a:ext cx="4630627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Lazy Listener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음악을 수동적으로 소비하는 사용자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가 증가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음원 플랫폼만의 </a:t>
            </a:r>
            <a:r>
              <a:rPr lang="ko-KR" altLang="en-US" sz="1400" dirty="0">
                <a:latin typeface="+mj-ea"/>
                <a:ea typeface="+mj-ea"/>
              </a:rPr>
              <a:t>차별화 전략으로 다양한 추천 시스템 존재 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5D92A47-38F5-4A08-A6C7-599849BF9460}"/>
              </a:ext>
            </a:extLst>
          </p:cNvPr>
          <p:cNvGrpSpPr/>
          <p:nvPr/>
        </p:nvGrpSpPr>
        <p:grpSpPr>
          <a:xfrm>
            <a:off x="1088948" y="2214661"/>
            <a:ext cx="5527406" cy="3740393"/>
            <a:chOff x="1088948" y="2214661"/>
            <a:chExt cx="5527406" cy="3740393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446F9F12-C19F-455D-B2D1-93FB837C7A82}"/>
                </a:ext>
              </a:extLst>
            </p:cNvPr>
            <p:cNvGrpSpPr/>
            <p:nvPr/>
          </p:nvGrpSpPr>
          <p:grpSpPr>
            <a:xfrm>
              <a:off x="1290394" y="2737387"/>
              <a:ext cx="4130120" cy="307777"/>
              <a:chOff x="1290394" y="2653359"/>
              <a:chExt cx="4130120" cy="307777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01F007D-C338-4E2E-93E9-220C2D8B8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8780" b="96098" l="2821" r="95628">
                            <a14:foregroundMark x1="70772" y1="52731" x2="74471" y2="61463"/>
                            <a14:foregroundMark x1="65585" y1="40488" x2="70210" y2="51404"/>
                            <a14:foregroundMark x1="65902" y1="70931" x2="64316" y2="72683"/>
                            <a14:foregroundMark x1="66841" y1="69893" x2="66159" y2="70647"/>
                            <a14:foregroundMark x1="74471" y1="61463" x2="73308" y2="62749"/>
                            <a14:foregroundMark x1="65374" y1="58537" x2="66432" y2="44390"/>
                            <a14:foregroundMark x1="65213" y1="60689" x2="65374" y2="58537"/>
                            <a14:foregroundMark x1="64316" y1="72683" x2="64891" y2="64992"/>
                            <a14:foregroundMark x1="75740" y1="18537" x2="75740" y2="18537"/>
                            <a14:foregroundMark x1="90440" y1="53853" x2="94781" y2="57561"/>
                            <a14:foregroundMark x1="89427" y1="52988" x2="90391" y2="53812"/>
                            <a14:foregroundMark x1="83357" y1="47805" x2="88861" y2="52506"/>
                            <a14:foregroundMark x1="94781" y1="57561" x2="95628" y2="87805"/>
                            <a14:foregroundMark x1="53879" y1="20976" x2="53032" y2="96098"/>
                            <a14:foregroundMark x1="34274" y1="59024" x2="36942" y2="66686"/>
                            <a14:foregroundMark x1="12976" y1="53659" x2="5219" y2="22439"/>
                            <a14:foregroundMark x1="5219" y1="22439" x2="2821" y2="73659"/>
                            <a14:backgroundMark x1="37377" y1="73659" x2="40339" y2="73659"/>
                            <a14:backgroundMark x1="36107" y1="71220" x2="39069" y2="71220"/>
                            <a14:backgroundMark x1="41185" y1="75122" x2="38082" y2="68293"/>
                            <a14:backgroundMark x1="37377" y1="70244" x2="38082" y2="69268"/>
                            <a14:backgroundMark x1="53032" y1="96098" x2="51340" y2="96098"/>
                            <a14:backgroundMark x1="66573" y1="58537" x2="66573" y2="58537"/>
                            <a14:backgroundMark x1="68124" y1="60488" x2="68970" y2="64390"/>
                            <a14:backgroundMark x1="88717" y1="53171" x2="89281" y2="53659"/>
                            <a14:backgroundMark x1="68406" y1="60000" x2="68547" y2="67805"/>
                            <a14:backgroundMark x1="71932" y1="60000" x2="69817" y2="71220"/>
                            <a14:backgroundMark x1="66291" y1="74634" x2="70381" y2="56098"/>
                            <a14:backgroundMark x1="71227" y1="58537" x2="71086" y2="54634"/>
                            <a14:backgroundMark x1="90691" y1="57073" x2="90691" y2="565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90394" y="2678943"/>
                <a:ext cx="526203" cy="256609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CE6E7C-CEF5-465C-88A2-FD9F0A1A8106}"/>
                  </a:ext>
                </a:extLst>
              </p:cNvPr>
              <p:cNvSpPr txBox="1"/>
              <p:nvPr/>
            </p:nvSpPr>
            <p:spPr>
              <a:xfrm>
                <a:off x="2145257" y="2653359"/>
                <a:ext cx="3275257" cy="307777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ko-KR" altLang="en-US" sz="1400" dirty="0">
                    <a:latin typeface="+mn-ea"/>
                  </a:rPr>
                  <a:t>장기간의 국내 빅데이터로 추천 ‘뮤직 </a:t>
                </a:r>
                <a:r>
                  <a:rPr lang="en-US" altLang="ko-KR" sz="1400" dirty="0">
                    <a:latin typeface="+mn-ea"/>
                  </a:rPr>
                  <a:t>DNA’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2D3C3A6-6BDE-4671-ACB2-38945E9D45CE}"/>
                </a:ext>
              </a:extLst>
            </p:cNvPr>
            <p:cNvGrpSpPr/>
            <p:nvPr/>
          </p:nvGrpSpPr>
          <p:grpSpPr>
            <a:xfrm>
              <a:off x="1225655" y="3362294"/>
              <a:ext cx="2620709" cy="366098"/>
              <a:chOff x="1225655" y="3245951"/>
              <a:chExt cx="2620709" cy="366098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8321706-8B50-49B5-A520-6F230EC60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494" b="89557" l="5945" r="97741">
                            <a14:foregroundMark x1="41380" y1="53371" x2="41285" y2="54582"/>
                            <a14:foregroundMark x1="41931" y1="46335" x2="41864" y2="47189"/>
                            <a14:foregroundMark x1="36662" y1="65703" x2="31153" y2="63608"/>
                            <a14:foregroundMark x1="46136" y1="49367" x2="48189" y2="73470"/>
                            <a14:foregroundMark x1="48751" y1="50000" x2="50861" y2="53650"/>
                            <a14:foregroundMark x1="61525" y1="52635" x2="57784" y2="58325"/>
                            <a14:foregroundMark x1="64457" y1="48177" x2="64250" y2="48491"/>
                            <a14:foregroundMark x1="65755" y1="46203" x2="64670" y2="47852"/>
                            <a14:foregroundMark x1="58336" y1="61626" x2="61213" y2="61887"/>
                            <a14:foregroundMark x1="56975" y1="61502" x2="57962" y2="61592"/>
                            <a14:foregroundMark x1="71106" y1="36392" x2="73722" y2="68987"/>
                            <a14:foregroundMark x1="73722" y1="68987" x2="75149" y2="68354"/>
                            <a14:foregroundMark x1="73722" y1="44937" x2="73722" y2="44937"/>
                            <a14:foregroundMark x1="79310" y1="36392" x2="79310" y2="36392"/>
                            <a14:foregroundMark x1="79667" y1="54747" x2="79073" y2="65823"/>
                            <a14:foregroundMark x1="79310" y1="44620" x2="79073" y2="65823"/>
                            <a14:foregroundMark x1="78716" y1="32595" x2="78716" y2="32595"/>
                            <a14:foregroundMark x1="86270" y1="42846" x2="81332" y2="62342"/>
                            <a14:foregroundMark x1="88466" y1="34177" x2="88349" y2="34639"/>
                            <a14:foregroundMark x1="81332" y1="62342" x2="81926" y2="70570"/>
                            <a14:foregroundMark x1="89893" y1="51582" x2="92968" y2="67320"/>
                            <a14:foregroundMark x1="95419" y1="69566" x2="95386" y2="69802"/>
                            <a14:foregroundMark x1="93772" y1="61116" x2="92390" y2="67405"/>
                            <a14:foregroundMark x1="94997" y1="55541" x2="94780" y2="56531"/>
                            <a14:foregroundMark x1="20095" y1="27532" x2="20095" y2="27532"/>
                            <a14:foregroundMark x1="18312" y1="27532" x2="6183" y2="31962"/>
                            <a14:foregroundMark x1="6050" y1="50305" x2="5945" y2="64873"/>
                            <a14:foregroundMark x1="6117" y1="41185" x2="6103" y2="43066"/>
                            <a14:foregroundMark x1="6183" y1="31962" x2="6174" y2="33280"/>
                            <a14:foregroundMark x1="5945" y1="64873" x2="18074" y2="79747"/>
                            <a14:foregroundMark x1="18074" y1="79747" x2="23781" y2="54747"/>
                            <a14:foregroundMark x1="41260" y1="34810" x2="41063" y2="37891"/>
                            <a14:foregroundMark x1="36363" y1="65180" x2="34245" y2="64241"/>
                            <a14:foregroundMark x1="34483" y1="34177" x2="34483" y2="34177"/>
                            <a14:foregroundMark x1="42806" y1="54747" x2="42806" y2="54747"/>
                            <a14:foregroundMark x1="38526" y1="71203" x2="42212" y2="66772"/>
                            <a14:foregroundMark x1="55291" y1="62025" x2="54935" y2="64557"/>
                            <a14:foregroundMark x1="55529" y1="60759" x2="55291" y2="64241"/>
                            <a14:foregroundMark x1="47800" y1="68354" x2="47800" y2="71203"/>
                            <a14:foregroundMark x1="46968" y1="66772" x2="46968" y2="75000"/>
                            <a14:foregroundMark x1="60642" y1="60759" x2="67182" y2="67405"/>
                            <a14:foregroundMark x1="82996" y1="53797" x2="83115" y2="62025"/>
                            <a14:foregroundMark x1="72533" y1="47152" x2="72057" y2="54747"/>
                            <a14:foregroundMark x1="36504" y1="67405" x2="34245" y2="65823"/>
                            <a14:foregroundMark x1="46968" y1="69937" x2="46968" y2="78165"/>
                            <a14:backgroundMark x1="41617" y1="45570" x2="40190" y2="40823"/>
                            <a14:backgroundMark x1="39952" y1="59177" x2="39952" y2="56329"/>
                            <a14:backgroundMark x1="8323" y1="38924" x2="5826" y2="39557"/>
                            <a14:backgroundMark x1="7610" y1="49367" x2="5826" y2="49367"/>
                            <a14:backgroundMark x1="7491" y1="37342" x2="5589" y2="39557"/>
                            <a14:backgroundMark x1="52438" y1="58544" x2="52913" y2="59177"/>
                            <a14:backgroundMark x1="51605" y1="56329" x2="53032" y2="53165"/>
                            <a14:backgroundMark x1="53032" y1="57595" x2="50892" y2="53165"/>
                            <a14:backgroundMark x1="52081" y1="56013" x2="52081" y2="56013"/>
                            <a14:backgroundMark x1="53746" y1="58544" x2="52319" y2="58544"/>
                            <a14:backgroundMark x1="51605" y1="53797" x2="50654" y2="52532"/>
                            <a14:backgroundMark x1="48918" y1="78165" x2="47919" y2="87025"/>
                            <a14:backgroundMark x1="50416" y1="56962" x2="51605" y2="51582"/>
                            <a14:backgroundMark x1="41260" y1="43354" x2="43282" y2="38608"/>
                            <a14:backgroundMark x1="42093" y1="49367" x2="40190" y2="43987"/>
                            <a14:backgroundMark x1="42093" y1="48418" x2="38526" y2="44620"/>
                            <a14:backgroundMark x1="40428" y1="40190" x2="42093" y2="41139"/>
                            <a14:backgroundMark x1="37931" y1="58544" x2="39001" y2="60127"/>
                            <a14:backgroundMark x1="63734" y1="54747" x2="63821" y2="55808"/>
                            <a14:backgroundMark x1="66309" y1="58336" x2="64804" y2="50633"/>
                            <a14:backgroundMark x1="64566" y1="52215" x2="62545" y2="53797"/>
                            <a14:backgroundMark x1="63496" y1="53165" x2="61831" y2="53797"/>
                            <a14:backgroundMark x1="65755" y1="54747" x2="65462" y2="57475"/>
                            <a14:backgroundMark x1="64328" y1="50000" x2="64328" y2="50000"/>
                            <a14:backgroundMark x1="64566" y1="49367" x2="63139" y2="51582"/>
                            <a14:backgroundMark x1="58285" y1="62079" x2="58145" y2="60127"/>
                            <a14:backgroundMark x1="58621" y1="66772" x2="58406" y2="63777"/>
                            <a14:backgroundMark x1="86801" y1="43354" x2="87634" y2="38608"/>
                            <a14:backgroundMark x1="89298" y1="38608" x2="85256" y2="38608"/>
                            <a14:backgroundMark x1="88942" y1="38924" x2="88228" y2="38924"/>
                            <a14:backgroundMark x1="97027" y1="60759" x2="95838" y2="69937"/>
                            <a14:backgroundMark x1="97027" y1="58228" x2="96195" y2="65823"/>
                            <a14:backgroundMark x1="97503" y1="56962" x2="96671" y2="58228"/>
                            <a14:backgroundMark x1="97860" y1="58544" x2="96195" y2="59177"/>
                            <a14:backgroundMark x1="97503" y1="56013" x2="96195" y2="58544"/>
                            <a14:backgroundMark x1="98454" y1="55380" x2="96908" y2="56329"/>
                            <a14:backgroundMark x1="98098" y1="52215" x2="98098" y2="56329"/>
                            <a14:backgroundMark x1="95838" y1="75000" x2="93341" y2="78165"/>
                            <a14:backgroundMark x1="96076" y1="70570" x2="95600" y2="73418"/>
                            <a14:backgroundMark x1="95482" y1="71835" x2="94411" y2="74367"/>
                            <a14:backgroundMark x1="39596" y1="62025" x2="40799" y2="62887"/>
                            <a14:backgroundMark x1="37693" y1="61392" x2="41855" y2="6139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25655" y="3245951"/>
                <a:ext cx="655681" cy="366098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25782C-FB3E-4127-8567-D7D24E457121}"/>
                  </a:ext>
                </a:extLst>
              </p:cNvPr>
              <p:cNvSpPr txBox="1"/>
              <p:nvPr/>
            </p:nvSpPr>
            <p:spPr>
              <a:xfrm>
                <a:off x="2145257" y="3275112"/>
                <a:ext cx="1701107" cy="307777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ko-KR" altLang="en-US" sz="1400" dirty="0">
                    <a:latin typeface="+mn-ea"/>
                  </a:rPr>
                  <a:t>개인화 마케팅의 원조</a:t>
                </a: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8B575170-7689-4032-98DA-BC277B6EDDB5}"/>
                </a:ext>
              </a:extLst>
            </p:cNvPr>
            <p:cNvGrpSpPr/>
            <p:nvPr/>
          </p:nvGrpSpPr>
          <p:grpSpPr>
            <a:xfrm>
              <a:off x="1339900" y="4701928"/>
              <a:ext cx="4179999" cy="460646"/>
              <a:chOff x="1339900" y="4647070"/>
              <a:chExt cx="4179999" cy="460646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4951012A-46C6-4519-864D-9E1DE4D5A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953" b="89100" l="6061" r="94215">
                            <a14:foregroundMark x1="17631" y1="24645" x2="17631" y2="24645"/>
                            <a14:foregroundMark x1="6336" y1="28910" x2="6336" y2="29384"/>
                            <a14:foregroundMark x1="12397" y1="47393" x2="12397" y2="47393"/>
                            <a14:foregroundMark x1="40496" y1="32227" x2="40496" y2="32227"/>
                            <a14:foregroundMark x1="89532" y1="55924" x2="90083" y2="35071"/>
                            <a14:foregroundMark x1="93664" y1="50237" x2="94215" y2="5497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39900" y="4647070"/>
                <a:ext cx="427191" cy="460646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81168B4-3F6C-4F2A-AA55-89F18DCFA7F6}"/>
                  </a:ext>
                </a:extLst>
              </p:cNvPr>
              <p:cNvSpPr txBox="1"/>
              <p:nvPr/>
            </p:nvSpPr>
            <p:spPr>
              <a:xfrm>
                <a:off x="2145257" y="4723505"/>
                <a:ext cx="3374642" cy="307777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ko-KR" altLang="en-US" sz="1400" dirty="0">
                    <a:latin typeface="+mn-ea"/>
                  </a:rPr>
                  <a:t>내 취향 </a:t>
                </a:r>
                <a:r>
                  <a:rPr lang="en-US" altLang="ko-KR" sz="1400" dirty="0">
                    <a:latin typeface="+mn-ea"/>
                  </a:rPr>
                  <a:t>MIX</a:t>
                </a:r>
                <a:r>
                  <a:rPr lang="ko-KR" altLang="en-US" sz="1400" dirty="0">
                    <a:latin typeface="+mn-ea"/>
                  </a:rPr>
                  <a:t>로 취향에 따라 재생 순서 재정렬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0E9AEE-3545-41A5-B258-6E676D14A287}"/>
                </a:ext>
              </a:extLst>
            </p:cNvPr>
            <p:cNvSpPr txBox="1"/>
            <p:nvPr/>
          </p:nvSpPr>
          <p:spPr>
            <a:xfrm>
              <a:off x="2145257" y="2279481"/>
              <a:ext cx="808235" cy="253916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latin typeface="+mj-ea"/>
                  <a:ea typeface="+mj-ea"/>
                </a:rPr>
                <a:t>차별화 전략</a:t>
              </a:r>
              <a:endParaRPr lang="en-US" altLang="ko-KR" sz="1050" dirty="0">
                <a:latin typeface="+mj-ea"/>
                <a:ea typeface="+mj-ea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D63A3DE-0E62-4D59-83F6-AD4F998020C9}"/>
                </a:ext>
              </a:extLst>
            </p:cNvPr>
            <p:cNvSpPr txBox="1"/>
            <p:nvPr/>
          </p:nvSpPr>
          <p:spPr>
            <a:xfrm>
              <a:off x="1285633" y="2279481"/>
              <a:ext cx="535724" cy="253916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latin typeface="+mj-ea"/>
                  <a:ea typeface="+mj-ea"/>
                </a:rPr>
                <a:t>플랫폼</a:t>
              </a:r>
              <a:endParaRPr lang="en-US" altLang="ko-KR" sz="1050" dirty="0">
                <a:latin typeface="+mj-ea"/>
                <a:ea typeface="+mj-ea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9E47222-C4C4-43B4-AD4A-6AE1C5AD6F06}"/>
                </a:ext>
              </a:extLst>
            </p:cNvPr>
            <p:cNvGrpSpPr/>
            <p:nvPr/>
          </p:nvGrpSpPr>
          <p:grpSpPr>
            <a:xfrm>
              <a:off x="1246668" y="3998986"/>
              <a:ext cx="5369686" cy="465391"/>
              <a:chOff x="1246668" y="3896864"/>
              <a:chExt cx="5369686" cy="46539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BBC9DD-C832-4588-AC7D-13CE290C435A}"/>
                  </a:ext>
                </a:extLst>
              </p:cNvPr>
              <p:cNvSpPr txBox="1"/>
              <p:nvPr/>
            </p:nvSpPr>
            <p:spPr>
              <a:xfrm>
                <a:off x="2145257" y="3975671"/>
                <a:ext cx="4471097" cy="307777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ko-KR" altLang="en-US" sz="1400" dirty="0">
                    <a:latin typeface="+mn-ea"/>
                  </a:rPr>
                  <a:t>다양한 알고리즘의 접목을 통한 본사만의 필터링 추천 시스템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503A375-E857-41A0-94F4-732518AF9E73}"/>
                  </a:ext>
                </a:extLst>
              </p:cNvPr>
              <p:cNvGrpSpPr/>
              <p:nvPr/>
            </p:nvGrpSpPr>
            <p:grpSpPr>
              <a:xfrm>
                <a:off x="1246668" y="3896864"/>
                <a:ext cx="613654" cy="465391"/>
                <a:chOff x="5705126" y="1951205"/>
                <a:chExt cx="680860" cy="516360"/>
              </a:xfrm>
            </p:grpSpPr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794CCBBB-7365-451C-A81E-E3FA47096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9023" b="89474" l="2369" r="95939">
                              <a14:foregroundMark x1="16751" y1="36842" x2="16751" y2="36842"/>
                              <a14:foregroundMark x1="16751" y1="36842" x2="17597" y2="60150"/>
                              <a14:foregroundMark x1="9645" y1="35338" x2="6091" y2="57895"/>
                              <a14:foregroundMark x1="2538" y1="30827" x2="3553" y2="45113"/>
                              <a14:foregroundMark x1="24535" y1="30827" x2="25381" y2="40602"/>
                              <a14:foregroundMark x1="28257" y1="29323" x2="27919" y2="43609"/>
                              <a14:foregroundMark x1="24704" y1="25564" x2="26904" y2="71429"/>
                              <a14:foregroundMark x1="32318" y1="40602" x2="33333" y2="45865"/>
                              <a14:foregroundMark x1="39635" y1="67258" x2="41286" y2="75188"/>
                              <a14:foregroundMark x1="35025" y1="45113" x2="38192" y2="60326"/>
                              <a14:foregroundMark x1="40778" y1="29323" x2="46870" y2="24060"/>
                              <a14:foregroundMark x1="43824" y1="30827" x2="44647" y2="59489"/>
                              <a14:foregroundMark x1="48922" y1="60870" x2="50592" y2="71429"/>
                              <a14:foregroundMark x1="46193" y1="43609" x2="47956" y2="54759"/>
                              <a14:foregroundMark x1="52792" y1="55337" x2="52792" y2="65414"/>
                              <a14:foregroundMark x1="52792" y1="48120" x2="52792" y2="51128"/>
                              <a14:foregroundMark x1="52792" y1="46617" x2="52792" y2="48120"/>
                              <a14:foregroundMark x1="52792" y1="27068" x2="52792" y2="46617"/>
                              <a14:foregroundMark x1="55196" y1="49364" x2="56684" y2="51128"/>
                              <a14:foregroundMark x1="54146" y1="48120" x2="54725" y2="48806"/>
                              <a14:foregroundMark x1="63121" y1="63103" x2="63621" y2="63910"/>
                              <a14:foregroundMark x1="62080" y1="61420" x2="62160" y2="61549"/>
                              <a14:foregroundMark x1="71256" y1="60150" x2="71423" y2="61427"/>
                              <a14:foregroundMark x1="70961" y1="57895" x2="71256" y2="60150"/>
                              <a14:foregroundMark x1="70862" y1="57143" x2="70961" y2="57895"/>
                              <a14:foregroundMark x1="70172" y1="51880" x2="70271" y2="52632"/>
                              <a14:foregroundMark x1="69418" y1="46122" x2="70172" y2="51880"/>
                              <a14:foregroundMark x1="67513" y1="31579" x2="68591" y2="39811"/>
                              <a14:foregroundMark x1="79970" y1="64989" x2="81387" y2="74436"/>
                              <a14:foregroundMark x1="78544" y1="55486" x2="78835" y2="57428"/>
                              <a14:foregroundMark x1="84444" y1="62406" x2="83587" y2="69173"/>
                              <a14:foregroundMark x1="84943" y1="58464" x2="84444" y2="62406"/>
                              <a14:foregroundMark x1="85015" y1="57895" x2="84956" y2="58360"/>
                              <a14:foregroundMark x1="85772" y1="51911" x2="85015" y2="57895"/>
                              <a14:foregroundMark x1="86252" y1="48120" x2="86101" y2="49314"/>
                              <a14:foregroundMark x1="86633" y1="45113" x2="86252" y2="48120"/>
                              <a14:foregroundMark x1="89171" y1="27068" x2="89171" y2="27068"/>
                              <a14:foregroundMark x1="89509" y1="48872" x2="89509" y2="74436"/>
                              <a14:foregroundMark x1="95701" y1="63403" x2="95601" y2="69173"/>
                              <a14:foregroundMark x1="66328" y1="22556" x2="66667" y2="72180"/>
                              <a14:foregroundMark x1="67005" y1="22556" x2="70220" y2="72180"/>
                              <a14:foregroundMark x1="74450" y1="25564" x2="70728" y2="69173"/>
                              <a14:foregroundMark x1="73942" y1="28571" x2="74112" y2="71429"/>
                              <a14:foregroundMark x1="77157" y1="42857" x2="81557" y2="73684"/>
                              <a14:foregroundMark x1="88156" y1="45113" x2="82910" y2="66165"/>
                              <a14:foregroundMark x1="88832" y1="39850" x2="89848" y2="68421"/>
                              <a14:foregroundMark x1="91032" y1="24060" x2="91032" y2="24060"/>
                              <a14:foregroundMark x1="90017" y1="27068" x2="90694" y2="23308"/>
                              <a14:foregroundMark x1="95770" y1="48120" x2="95601" y2="63158"/>
                              <a14:foregroundMark x1="59391" y1="54135" x2="64129" y2="78195"/>
                              <a14:foregroundMark x1="53976" y1="30827" x2="54484" y2="78195"/>
                              <a14:foregroundMark x1="55161" y1="52632" x2="55499" y2="69173"/>
                              <a14:backgroundMark x1="48393" y1="54135" x2="48900" y2="60902"/>
                              <a14:backgroundMark x1="45516" y1="60150" x2="45516" y2="57143"/>
                              <a14:backgroundMark x1="38579" y1="59398" x2="39086" y2="63158"/>
                              <a14:backgroundMark x1="38071" y1="60902" x2="37902" y2="66165"/>
                              <a14:backgroundMark x1="72247" y1="71621" x2="72589" y2="78195"/>
                              <a14:backgroundMark x1="75127" y1="80451" x2="72758" y2="8120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2067" t="-5347"/>
                <a:stretch/>
              </p:blipFill>
              <p:spPr>
                <a:xfrm>
                  <a:off x="5705126" y="2159788"/>
                  <a:ext cx="680860" cy="307777"/>
                </a:xfrm>
                <a:prstGeom prst="rect">
                  <a:avLst/>
                </a:prstGeom>
              </p:spPr>
            </p:pic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ABA2D330-EB42-4839-BA81-F7E83D799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9023" b="89474" l="2369" r="95939">
                              <a14:foregroundMark x1="16751" y1="36842" x2="16751" y2="36842"/>
                              <a14:foregroundMark x1="16751" y1="36842" x2="17597" y2="60150"/>
                              <a14:foregroundMark x1="9645" y1="35338" x2="6091" y2="57895"/>
                              <a14:foregroundMark x1="2538" y1="30827" x2="3553" y2="45113"/>
                              <a14:foregroundMark x1="24535" y1="30827" x2="25381" y2="40602"/>
                              <a14:foregroundMark x1="28257" y1="29323" x2="27919" y2="43609"/>
                              <a14:foregroundMark x1="24704" y1="25564" x2="26904" y2="71429"/>
                              <a14:foregroundMark x1="32318" y1="40602" x2="33333" y2="45865"/>
                              <a14:foregroundMark x1="39635" y1="67258" x2="41286" y2="75188"/>
                              <a14:foregroundMark x1="35025" y1="45113" x2="38192" y2="60326"/>
                              <a14:foregroundMark x1="40778" y1="29323" x2="46870" y2="24060"/>
                              <a14:foregroundMark x1="43824" y1="30827" x2="44647" y2="59489"/>
                              <a14:foregroundMark x1="48922" y1="60870" x2="50592" y2="71429"/>
                              <a14:foregroundMark x1="46193" y1="43609" x2="47956" y2="54759"/>
                              <a14:foregroundMark x1="52792" y1="55337" x2="52792" y2="65414"/>
                              <a14:foregroundMark x1="52792" y1="48120" x2="52792" y2="51128"/>
                              <a14:foregroundMark x1="52792" y1="46617" x2="52792" y2="48120"/>
                              <a14:foregroundMark x1="52792" y1="27068" x2="52792" y2="46617"/>
                              <a14:foregroundMark x1="55196" y1="49364" x2="56684" y2="51128"/>
                              <a14:foregroundMark x1="54146" y1="48120" x2="54725" y2="48806"/>
                              <a14:foregroundMark x1="63121" y1="63103" x2="63621" y2="63910"/>
                              <a14:foregroundMark x1="62080" y1="61420" x2="62160" y2="61549"/>
                              <a14:foregroundMark x1="71256" y1="60150" x2="71423" y2="61427"/>
                              <a14:foregroundMark x1="70961" y1="57895" x2="71256" y2="60150"/>
                              <a14:foregroundMark x1="70862" y1="57143" x2="70961" y2="57895"/>
                              <a14:foregroundMark x1="70172" y1="51880" x2="70271" y2="52632"/>
                              <a14:foregroundMark x1="69418" y1="46122" x2="70172" y2="51880"/>
                              <a14:foregroundMark x1="67513" y1="31579" x2="68591" y2="39811"/>
                              <a14:foregroundMark x1="79970" y1="64989" x2="81387" y2="74436"/>
                              <a14:foregroundMark x1="78544" y1="55486" x2="78835" y2="57428"/>
                              <a14:foregroundMark x1="84444" y1="62406" x2="83587" y2="69173"/>
                              <a14:foregroundMark x1="84943" y1="58464" x2="84444" y2="62406"/>
                              <a14:foregroundMark x1="85015" y1="57895" x2="84956" y2="58360"/>
                              <a14:foregroundMark x1="85772" y1="51911" x2="85015" y2="57895"/>
                              <a14:foregroundMark x1="86252" y1="48120" x2="86101" y2="49314"/>
                              <a14:foregroundMark x1="86633" y1="45113" x2="86252" y2="48120"/>
                              <a14:foregroundMark x1="89171" y1="27068" x2="89171" y2="27068"/>
                              <a14:foregroundMark x1="89509" y1="48872" x2="89509" y2="74436"/>
                              <a14:foregroundMark x1="95701" y1="63403" x2="95601" y2="69173"/>
                              <a14:foregroundMark x1="66328" y1="22556" x2="66667" y2="72180"/>
                              <a14:foregroundMark x1="67005" y1="22556" x2="70220" y2="72180"/>
                              <a14:foregroundMark x1="74450" y1="25564" x2="70728" y2="69173"/>
                              <a14:foregroundMark x1="73942" y1="28571" x2="74112" y2="71429"/>
                              <a14:foregroundMark x1="77157" y1="42857" x2="81557" y2="73684"/>
                              <a14:foregroundMark x1="88156" y1="45113" x2="82910" y2="66165"/>
                              <a14:foregroundMark x1="88832" y1="39850" x2="89848" y2="68421"/>
                              <a14:foregroundMark x1="91032" y1="24060" x2="91032" y2="24060"/>
                              <a14:foregroundMark x1="90017" y1="27068" x2="90694" y2="23308"/>
                              <a14:foregroundMark x1="95770" y1="48120" x2="95601" y2="63158"/>
                              <a14:foregroundMark x1="59391" y1="54135" x2="64129" y2="78195"/>
                              <a14:foregroundMark x1="53976" y1="30827" x2="54484" y2="78195"/>
                              <a14:foregroundMark x1="55161" y1="52632" x2="55499" y2="69173"/>
                              <a14:backgroundMark x1="48393" y1="54135" x2="48900" y2="60902"/>
                              <a14:backgroundMark x1="45516" y1="60150" x2="45516" y2="57143"/>
                              <a14:backgroundMark x1="38579" y1="59398" x2="39086" y2="63158"/>
                              <a14:backgroundMark x1="38071" y1="60902" x2="37902" y2="66165"/>
                              <a14:backgroundMark x1="72247" y1="71621" x2="72589" y2="78195"/>
                              <a14:backgroundMark x1="75127" y1="80451" x2="72758" y2="8120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-259" t="9295" r="77932" b="1"/>
                <a:stretch/>
              </p:blipFill>
              <p:spPr>
                <a:xfrm>
                  <a:off x="5918153" y="1951205"/>
                  <a:ext cx="254806" cy="34617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D5CEFEE6-7B15-4248-9C08-4E65810F9E9C}"/>
                </a:ext>
              </a:extLst>
            </p:cNvPr>
            <p:cNvGrpSpPr/>
            <p:nvPr/>
          </p:nvGrpSpPr>
          <p:grpSpPr>
            <a:xfrm>
              <a:off x="1290146" y="5320340"/>
              <a:ext cx="2556218" cy="540325"/>
              <a:chOff x="1290146" y="5392530"/>
              <a:chExt cx="2556218" cy="540325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7040786-CCCB-4C44-957C-AC9547590385}"/>
                  </a:ext>
                </a:extLst>
              </p:cNvPr>
              <p:cNvSpPr txBox="1"/>
              <p:nvPr/>
            </p:nvSpPr>
            <p:spPr>
              <a:xfrm>
                <a:off x="2145257" y="5508804"/>
                <a:ext cx="1701107" cy="307777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ko-KR" altLang="en-US" sz="1400" dirty="0">
                    <a:latin typeface="+mn-ea"/>
                  </a:rPr>
                  <a:t>뮤직컬러 서비스 도입</a:t>
                </a:r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61620670-ABFE-494E-A5BF-AAC476B21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9778" b="89778" l="4717" r="95519">
                            <a14:foregroundMark x1="21226" y1="45778" x2="21226" y2="45778"/>
                            <a14:foregroundMark x1="6840" y1="51556" x2="6604" y2="48000"/>
                            <a14:foregroundMark x1="5425" y1="77333" x2="4717" y2="76000"/>
                            <a14:foregroundMark x1="29953" y1="52444" x2="29717" y2="55556"/>
                            <a14:foregroundMark x1="49528" y1="57333" x2="49528" y2="57333"/>
                            <a14:foregroundMark x1="72877" y1="48000" x2="72877" y2="48000"/>
                            <a14:foregroundMark x1="75236" y1="22667" x2="75236" y2="22667"/>
                            <a14:foregroundMark x1="91274" y1="41778" x2="91274" y2="41778"/>
                            <a14:foregroundMark x1="95519" y1="50222" x2="95519" y2="5022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90146" y="5392530"/>
                <a:ext cx="526699" cy="540325"/>
              </a:xfrm>
              <a:prstGeom prst="rect">
                <a:avLst/>
              </a:prstGeom>
            </p:spPr>
          </p:pic>
        </p:grp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2C62A075-92BC-4007-989A-E74D20DFAD97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26" y="2214661"/>
              <a:ext cx="26293" cy="374039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285A8606-FBD7-4FDE-970A-80B5346446F9}"/>
                </a:ext>
              </a:extLst>
            </p:cNvPr>
            <p:cNvCxnSpPr>
              <a:cxnSpLocks/>
            </p:cNvCxnSpPr>
            <p:nvPr/>
          </p:nvCxnSpPr>
          <p:spPr>
            <a:xfrm>
              <a:off x="1088948" y="2558376"/>
              <a:ext cx="4931100" cy="0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875BA36-2F69-4FFA-9587-64ADB87D65A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948" y="3232262"/>
              <a:ext cx="4931100" cy="0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1714DCD0-A840-4F34-ACF2-8C19AB87E79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948" y="3906148"/>
              <a:ext cx="4931100" cy="0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69B213CA-F4A2-4EBC-A776-F75D2D683D14}"/>
                </a:ext>
              </a:extLst>
            </p:cNvPr>
            <p:cNvCxnSpPr>
              <a:cxnSpLocks/>
            </p:cNvCxnSpPr>
            <p:nvPr/>
          </p:nvCxnSpPr>
          <p:spPr>
            <a:xfrm>
              <a:off x="1088948" y="4580034"/>
              <a:ext cx="4931100" cy="0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D332C7B6-4090-4F38-A879-BF507CD639E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948" y="5253920"/>
              <a:ext cx="4931100" cy="0"/>
            </a:xfrm>
            <a:prstGeom prst="line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368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00EC5B-FE69-4B42-80E0-E9B58F765E37}"/>
              </a:ext>
            </a:extLst>
          </p:cNvPr>
          <p:cNvSpPr txBox="1"/>
          <p:nvPr/>
        </p:nvSpPr>
        <p:spPr>
          <a:xfrm>
            <a:off x="335220" y="638495"/>
            <a:ext cx="819105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  <a:cs typeface="KoPubWorld돋움체 Bold" panose="00000800000000000000" pitchFamily="2" charset="-127"/>
              </a:rPr>
              <a:t>◆ </a:t>
            </a:r>
            <a:r>
              <a:rPr lang="ko-KR" altLang="en-US" sz="3200" dirty="0">
                <a:latin typeface="+mj-ea"/>
                <a:ea typeface="+mj-ea"/>
                <a:cs typeface="KoPubWorld돋움체 Light" panose="00000300000000000000" pitchFamily="2" charset="-127"/>
              </a:rPr>
              <a:t>대중들이 느끼는 노래에서 ‘가사’ 의 중요성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8DF1B-A10C-4D2D-8D66-7EA573E684F0}"/>
              </a:ext>
            </a:extLst>
          </p:cNvPr>
          <p:cNvSpPr txBox="1"/>
          <p:nvPr/>
        </p:nvSpPr>
        <p:spPr>
          <a:xfrm>
            <a:off x="489467" y="330718"/>
            <a:ext cx="277351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 latinLnBrk="0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01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주제선정 배경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–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필요성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C4F80-6C3D-45D5-8ABB-11A3309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6D2D51-C334-4563-927C-FEC78155DC99}"/>
              </a:ext>
            </a:extLst>
          </p:cNvPr>
          <p:cNvSpPr txBox="1"/>
          <p:nvPr/>
        </p:nvSpPr>
        <p:spPr>
          <a:xfrm>
            <a:off x="1215312" y="5716879"/>
            <a:ext cx="4320000" cy="21544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&lt;pgr21.com/</a:t>
            </a:r>
            <a:r>
              <a:rPr lang="en-US" altLang="ko-KR" sz="800" dirty="0" err="1">
                <a:latin typeface="+mn-ea"/>
              </a:rPr>
              <a:t>QnA</a:t>
            </a:r>
            <a:r>
              <a:rPr lang="ko-KR" altLang="en-US" sz="800" dirty="0">
                <a:latin typeface="+mn-ea"/>
              </a:rPr>
              <a:t> 게시판 발췌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2A15D67-CAB8-4A6F-873B-9CDA5B11FAB7}"/>
              </a:ext>
            </a:extLst>
          </p:cNvPr>
          <p:cNvCxnSpPr>
            <a:cxnSpLocks/>
          </p:cNvCxnSpPr>
          <p:nvPr/>
        </p:nvCxnSpPr>
        <p:spPr>
          <a:xfrm>
            <a:off x="912720" y="1178833"/>
            <a:ext cx="68313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2DBC566-4D57-4C1C-B0FC-E46BFD536649}"/>
              </a:ext>
            </a:extLst>
          </p:cNvPr>
          <p:cNvSpPr txBox="1"/>
          <p:nvPr/>
        </p:nvSpPr>
        <p:spPr>
          <a:xfrm>
            <a:off x="1055688" y="1233267"/>
            <a:ext cx="5752216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사용자 중에 </a:t>
            </a:r>
            <a:r>
              <a:rPr lang="ko-KR" altLang="en-US" sz="1400" dirty="0">
                <a:latin typeface="+mj-ea"/>
                <a:ea typeface="+mj-ea"/>
              </a:rPr>
              <a:t>가사의 의미를 바탕</a:t>
            </a:r>
            <a:r>
              <a:rPr lang="ko-KR" altLang="en-US" sz="1400" dirty="0">
                <a:latin typeface="+mn-ea"/>
              </a:rPr>
              <a:t>으로 곡을 추천 받고 싶어하는 </a:t>
            </a:r>
            <a:r>
              <a:rPr lang="en-US" altLang="ko-KR" sz="1400" dirty="0">
                <a:latin typeface="+mn-ea"/>
              </a:rPr>
              <a:t>Needs</a:t>
            </a:r>
            <a:r>
              <a:rPr lang="ko-KR" altLang="en-US" sz="1400" dirty="0">
                <a:latin typeface="+mn-ea"/>
              </a:rPr>
              <a:t>가 존재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노래 감상 시 많은 사람들은 </a:t>
            </a:r>
            <a:r>
              <a:rPr lang="ko-KR" altLang="en-US" sz="1400" dirty="0">
                <a:latin typeface="+mj-ea"/>
                <a:ea typeface="+mj-ea"/>
              </a:rPr>
              <a:t>가사</a:t>
            </a:r>
            <a:r>
              <a:rPr lang="ko-KR" altLang="en-US" sz="1400" dirty="0">
                <a:latin typeface="+mn-ea"/>
              </a:rPr>
              <a:t>에 큰 비중을 두고 있음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F60FB0-8D59-469C-83D6-6772826E087F}"/>
              </a:ext>
            </a:extLst>
          </p:cNvPr>
          <p:cNvSpPr txBox="1"/>
          <p:nvPr/>
        </p:nvSpPr>
        <p:spPr>
          <a:xfrm>
            <a:off x="1215312" y="2330217"/>
            <a:ext cx="432000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사용자의 니즈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5E0DEF-96AB-46AB-B282-B718C2458426}"/>
              </a:ext>
            </a:extLst>
          </p:cNvPr>
          <p:cNvSpPr txBox="1"/>
          <p:nvPr/>
        </p:nvSpPr>
        <p:spPr>
          <a:xfrm>
            <a:off x="6409447" y="2330217"/>
            <a:ext cx="432000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노래 감상 시 가사 내용의 비중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E9DA93-3DA0-40BA-B0A0-43703B38A06B}"/>
              </a:ext>
            </a:extLst>
          </p:cNvPr>
          <p:cNvGrpSpPr/>
          <p:nvPr/>
        </p:nvGrpSpPr>
        <p:grpSpPr>
          <a:xfrm>
            <a:off x="6592020" y="2684429"/>
            <a:ext cx="3954854" cy="2994738"/>
            <a:chOff x="4052843" y="1276918"/>
            <a:chExt cx="1723507" cy="139720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4AEAE71-D6CE-47C4-B6DC-497AA8306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2672"/>
            <a:stretch/>
          </p:blipFill>
          <p:spPr>
            <a:xfrm>
              <a:off x="4052843" y="1276918"/>
              <a:ext cx="1723507" cy="13972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A66EB5-5477-4443-A276-260C1F199AEE}"/>
                </a:ext>
              </a:extLst>
            </p:cNvPr>
            <p:cNvSpPr/>
            <p:nvPr/>
          </p:nvSpPr>
          <p:spPr>
            <a:xfrm>
              <a:off x="4071795" y="1772271"/>
              <a:ext cx="1704555" cy="4551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685A3E-18C9-4FCC-A395-D6616EC0964A}"/>
              </a:ext>
            </a:extLst>
          </p:cNvPr>
          <p:cNvGrpSpPr/>
          <p:nvPr/>
        </p:nvGrpSpPr>
        <p:grpSpPr>
          <a:xfrm>
            <a:off x="1548347" y="2684429"/>
            <a:ext cx="3653930" cy="2994742"/>
            <a:chOff x="1076280" y="2459217"/>
            <a:chExt cx="1931467" cy="171356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0AE9608-84D6-4ED7-A1B5-45B46C267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956"/>
            <a:stretch/>
          </p:blipFill>
          <p:spPr>
            <a:xfrm>
              <a:off x="1076280" y="2459217"/>
              <a:ext cx="1931467" cy="171356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39263C4-426B-4FB9-B268-B4367B75F461}"/>
                </a:ext>
              </a:extLst>
            </p:cNvPr>
            <p:cNvCxnSpPr/>
            <p:nvPr/>
          </p:nvCxnSpPr>
          <p:spPr>
            <a:xfrm>
              <a:off x="1218946" y="3706583"/>
              <a:ext cx="73342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BC7952-B36E-4473-A481-7CDBF215D231}"/>
              </a:ext>
            </a:extLst>
          </p:cNvPr>
          <p:cNvCxnSpPr/>
          <p:nvPr/>
        </p:nvCxnSpPr>
        <p:spPr>
          <a:xfrm>
            <a:off x="3027545" y="5206816"/>
            <a:ext cx="138748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587062E-7953-4756-BAC0-BF63D01BC8D9}"/>
              </a:ext>
            </a:extLst>
          </p:cNvPr>
          <p:cNvSpPr txBox="1"/>
          <p:nvPr/>
        </p:nvSpPr>
        <p:spPr>
          <a:xfrm>
            <a:off x="6409447" y="5716879"/>
            <a:ext cx="4320000" cy="21544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&lt;</a:t>
            </a:r>
            <a:r>
              <a:rPr lang="ko-KR" altLang="en-US" sz="800" dirty="0">
                <a:latin typeface="+mn-ea"/>
              </a:rPr>
              <a:t>노래 감상 시 대학생이 인식하는 가사의 비중과 역할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622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00EC5B-FE69-4B42-80E0-E9B58F765E37}"/>
              </a:ext>
            </a:extLst>
          </p:cNvPr>
          <p:cNvSpPr txBox="1"/>
          <p:nvPr/>
        </p:nvSpPr>
        <p:spPr>
          <a:xfrm>
            <a:off x="335220" y="638495"/>
            <a:ext cx="819105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  <a:cs typeface="KoPubWorld돋움체 Bold" panose="00000800000000000000" pitchFamily="2" charset="-127"/>
              </a:rPr>
              <a:t>◆ </a:t>
            </a:r>
            <a:r>
              <a:rPr lang="ko-KR" altLang="en-US" sz="3200" dirty="0">
                <a:latin typeface="+mj-ea"/>
                <a:ea typeface="+mj-ea"/>
                <a:cs typeface="KoPubWorld돋움체 Light" panose="00000300000000000000" pitchFamily="2" charset="-127"/>
              </a:rPr>
              <a:t>대중들이 느끼는 노래에서 ‘가사’ 의 중요성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8DF1B-A10C-4D2D-8D66-7EA573E684F0}"/>
              </a:ext>
            </a:extLst>
          </p:cNvPr>
          <p:cNvSpPr txBox="1"/>
          <p:nvPr/>
        </p:nvSpPr>
        <p:spPr>
          <a:xfrm>
            <a:off x="489467" y="330718"/>
            <a:ext cx="277351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 latinLnBrk="0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01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주제선정 배경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–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필요성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C4F80-6C3D-45D5-8ABB-11A3309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6D2D51-C334-4563-927C-FEC78155DC99}"/>
              </a:ext>
            </a:extLst>
          </p:cNvPr>
          <p:cNvSpPr txBox="1"/>
          <p:nvPr/>
        </p:nvSpPr>
        <p:spPr>
          <a:xfrm>
            <a:off x="1215312" y="5716879"/>
            <a:ext cx="4320000" cy="21544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800" dirty="0">
                <a:latin typeface="+mn-ea"/>
              </a:rPr>
              <a:t>출처</a:t>
            </a:r>
            <a:r>
              <a:rPr lang="en-US" altLang="ko-KR" sz="800" dirty="0">
                <a:latin typeface="+mn-ea"/>
              </a:rPr>
              <a:t>?</a:t>
            </a:r>
            <a:endParaRPr lang="ko-KR" altLang="en-US" sz="80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24CD46-FEB5-48AC-89EA-9A5287C2385B}"/>
              </a:ext>
            </a:extLst>
          </p:cNvPr>
          <p:cNvSpPr txBox="1"/>
          <p:nvPr/>
        </p:nvSpPr>
        <p:spPr>
          <a:xfrm>
            <a:off x="6409447" y="5716879"/>
            <a:ext cx="4320000" cy="21544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800" dirty="0">
                <a:latin typeface="+mn-ea"/>
              </a:rPr>
              <a:t>출처</a:t>
            </a:r>
            <a:r>
              <a:rPr lang="en-US" altLang="ko-KR" sz="800" dirty="0">
                <a:latin typeface="+mn-ea"/>
              </a:rPr>
              <a:t>?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2A15D67-CAB8-4A6F-873B-9CDA5B11FAB7}"/>
              </a:ext>
            </a:extLst>
          </p:cNvPr>
          <p:cNvCxnSpPr>
            <a:cxnSpLocks/>
          </p:cNvCxnSpPr>
          <p:nvPr/>
        </p:nvCxnSpPr>
        <p:spPr>
          <a:xfrm>
            <a:off x="912720" y="1178833"/>
            <a:ext cx="68313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2DBC566-4D57-4C1C-B0FC-E46BFD536649}"/>
              </a:ext>
            </a:extLst>
          </p:cNvPr>
          <p:cNvSpPr txBox="1"/>
          <p:nvPr/>
        </p:nvSpPr>
        <p:spPr>
          <a:xfrm>
            <a:off x="1055688" y="1233267"/>
            <a:ext cx="5752216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사용자 중에 가사의 의미를 바탕으로 곡을 추천 받고 싶어하는 </a:t>
            </a:r>
            <a:r>
              <a:rPr lang="en-US" altLang="ko-KR" sz="1400" dirty="0">
                <a:latin typeface="+mn-ea"/>
              </a:rPr>
              <a:t>Needs</a:t>
            </a:r>
            <a:r>
              <a:rPr lang="ko-KR" altLang="en-US" sz="1400" dirty="0">
                <a:latin typeface="+mn-ea"/>
              </a:rPr>
              <a:t>가 존재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노래 감상 시 많은 사람들은 가사에 큰 비중을 두고 있음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F60FB0-8D59-469C-83D6-6772826E087F}"/>
              </a:ext>
            </a:extLst>
          </p:cNvPr>
          <p:cNvSpPr txBox="1"/>
          <p:nvPr/>
        </p:nvSpPr>
        <p:spPr>
          <a:xfrm>
            <a:off x="1215312" y="2330217"/>
            <a:ext cx="432000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사용자의 니즈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5E0DEF-96AB-46AB-B282-B718C2458426}"/>
              </a:ext>
            </a:extLst>
          </p:cNvPr>
          <p:cNvSpPr txBox="1"/>
          <p:nvPr/>
        </p:nvSpPr>
        <p:spPr>
          <a:xfrm>
            <a:off x="6409447" y="2330217"/>
            <a:ext cx="432000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노래 감상 시 가사 내용의 비중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E9DA93-3DA0-40BA-B0A0-43703B38A06B}"/>
              </a:ext>
            </a:extLst>
          </p:cNvPr>
          <p:cNvGrpSpPr/>
          <p:nvPr/>
        </p:nvGrpSpPr>
        <p:grpSpPr>
          <a:xfrm>
            <a:off x="6592020" y="2684429"/>
            <a:ext cx="3954854" cy="2994738"/>
            <a:chOff x="4052843" y="1276918"/>
            <a:chExt cx="1723507" cy="139720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4AEAE71-D6CE-47C4-B6DC-497AA8306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2672"/>
            <a:stretch/>
          </p:blipFill>
          <p:spPr>
            <a:xfrm>
              <a:off x="4052843" y="1276918"/>
              <a:ext cx="1723507" cy="13972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A66EB5-5477-4443-A276-260C1F199AEE}"/>
                </a:ext>
              </a:extLst>
            </p:cNvPr>
            <p:cNvSpPr/>
            <p:nvPr/>
          </p:nvSpPr>
          <p:spPr>
            <a:xfrm>
              <a:off x="4071795" y="1772271"/>
              <a:ext cx="1704555" cy="4551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685A3E-18C9-4FCC-A395-D6616EC0964A}"/>
              </a:ext>
            </a:extLst>
          </p:cNvPr>
          <p:cNvGrpSpPr/>
          <p:nvPr/>
        </p:nvGrpSpPr>
        <p:grpSpPr>
          <a:xfrm>
            <a:off x="1548347" y="2684429"/>
            <a:ext cx="3653930" cy="2994742"/>
            <a:chOff x="1076280" y="2459217"/>
            <a:chExt cx="1931467" cy="171356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0AE9608-84D6-4ED7-A1B5-45B46C267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956"/>
            <a:stretch/>
          </p:blipFill>
          <p:spPr>
            <a:xfrm>
              <a:off x="1076280" y="2459217"/>
              <a:ext cx="1931467" cy="171356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39263C4-426B-4FB9-B268-B4367B75F461}"/>
                </a:ext>
              </a:extLst>
            </p:cNvPr>
            <p:cNvCxnSpPr/>
            <p:nvPr/>
          </p:nvCxnSpPr>
          <p:spPr>
            <a:xfrm>
              <a:off x="1218946" y="3706583"/>
              <a:ext cx="73342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44EAF2-DE11-402A-92D6-92FECFA7F8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>
              <a:alpha val="85098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l" fontAlgn="base" latinLnBrk="0">
              <a:lnSpc>
                <a:spcPct val="130000"/>
              </a:lnSpc>
            </a:pPr>
            <a:endParaRPr lang="ko-KR" altLang="en-US" sz="1400" kern="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9C6AA-FE88-4EB6-8367-C73C2E27D01B}"/>
              </a:ext>
            </a:extLst>
          </p:cNvPr>
          <p:cNvSpPr txBox="1"/>
          <p:nvPr/>
        </p:nvSpPr>
        <p:spPr>
          <a:xfrm>
            <a:off x="2239988" y="2608636"/>
            <a:ext cx="7569700" cy="156966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가사를 중요시 하는 사용자를 위해</a:t>
            </a:r>
          </a:p>
          <a:p>
            <a:pPr algn="ctr"/>
            <a:r>
              <a:rPr lang="ko-KR" altLang="en-US" sz="3200" dirty="0">
                <a:solidFill>
                  <a:srgbClr val="C00000"/>
                </a:solidFill>
                <a:latin typeface="+mj-ea"/>
                <a:ea typeface="+mj-ea"/>
              </a:rPr>
              <a:t>자연어 의미기반 유사도 측정 기법</a:t>
            </a:r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을 이용하여</a:t>
            </a: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음악 추천 시스템을 개발해보면 어떨까</a:t>
            </a:r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0001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609C04E-EFA8-4E74-A3BC-059EC28A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B859347-4430-44AD-963A-8410C322DCC9}"/>
              </a:ext>
            </a:extLst>
          </p:cNvPr>
          <p:cNvGrpSpPr/>
          <p:nvPr/>
        </p:nvGrpSpPr>
        <p:grpSpPr>
          <a:xfrm>
            <a:off x="1093045" y="1350617"/>
            <a:ext cx="4285147" cy="3774934"/>
            <a:chOff x="673077" y="1008089"/>
            <a:chExt cx="4285147" cy="377493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092EA3-C09E-43E6-905C-2607A10B17DF}"/>
                </a:ext>
              </a:extLst>
            </p:cNvPr>
            <p:cNvSpPr txBox="1"/>
            <p:nvPr/>
          </p:nvSpPr>
          <p:spPr>
            <a:xfrm>
              <a:off x="673077" y="1883768"/>
              <a:ext cx="4285147" cy="2899255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4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프로세스</a:t>
              </a:r>
              <a:endParaRPr lang="en-US" altLang="ko-KR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프로젝트 기획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프로젝트 수행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성능 테스트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52BDD6-91F3-4782-B098-1C1963A4A559}"/>
                </a:ext>
              </a:extLst>
            </p:cNvPr>
            <p:cNvSpPr txBox="1"/>
            <p:nvPr/>
          </p:nvSpPr>
          <p:spPr>
            <a:xfrm>
              <a:off x="673077" y="1008089"/>
              <a:ext cx="1050288" cy="1200329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6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en-US" altLang="ko-KR" sz="48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105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00EC5B-FE69-4B42-80E0-E9B58F765E37}"/>
              </a:ext>
            </a:extLst>
          </p:cNvPr>
          <p:cNvSpPr txBox="1"/>
          <p:nvPr/>
        </p:nvSpPr>
        <p:spPr>
          <a:xfrm>
            <a:off x="335220" y="638495"/>
            <a:ext cx="819105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  <a:cs typeface="KoPubWorld돋움체 Bold" panose="00000800000000000000" pitchFamily="2" charset="-127"/>
              </a:rPr>
              <a:t>◆ </a:t>
            </a:r>
            <a:r>
              <a:rPr lang="ko-KR" altLang="en-US" sz="3200" dirty="0">
                <a:latin typeface="+mj-ea"/>
                <a:ea typeface="+mj-ea"/>
                <a:cs typeface="KoPubWorld돋움체 Light" panose="00000300000000000000" pitchFamily="2" charset="-127"/>
              </a:rPr>
              <a:t>프로젝트 목표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8DF1B-A10C-4D2D-8D66-7EA573E684F0}"/>
              </a:ext>
            </a:extLst>
          </p:cNvPr>
          <p:cNvSpPr txBox="1"/>
          <p:nvPr/>
        </p:nvSpPr>
        <p:spPr>
          <a:xfrm>
            <a:off x="489467" y="330718"/>
            <a:ext cx="19511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 latinLnBrk="0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02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과정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C4F80-6C3D-45D5-8ABB-11A3309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C53B-AF32-4C06-89C9-689EDADB10DE}" type="slidenum">
              <a:rPr lang="ko-KR" altLang="en-US" smtClean="0"/>
              <a:pPr/>
              <a:t>9</a:t>
            </a:fld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2A15D67-CAB8-4A6F-873B-9CDA5B11FAB7}"/>
              </a:ext>
            </a:extLst>
          </p:cNvPr>
          <p:cNvCxnSpPr>
            <a:cxnSpLocks/>
          </p:cNvCxnSpPr>
          <p:nvPr/>
        </p:nvCxnSpPr>
        <p:spPr>
          <a:xfrm>
            <a:off x="912720" y="1178833"/>
            <a:ext cx="22273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A8BBF84-4FC8-4B17-8B0C-AA10EEC65C06}"/>
              </a:ext>
            </a:extLst>
          </p:cNvPr>
          <p:cNvSpPr txBox="1"/>
          <p:nvPr/>
        </p:nvSpPr>
        <p:spPr>
          <a:xfrm>
            <a:off x="1664554" y="1640497"/>
            <a:ext cx="1604088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프로젝트 범위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501146-3A1F-431B-8B01-F6367C0C55BC}"/>
              </a:ext>
            </a:extLst>
          </p:cNvPr>
          <p:cNvSpPr/>
          <p:nvPr/>
        </p:nvSpPr>
        <p:spPr>
          <a:xfrm>
            <a:off x="1543774" y="1640497"/>
            <a:ext cx="65180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l" fontAlgn="base" latinLnBrk="0">
              <a:lnSpc>
                <a:spcPct val="130000"/>
              </a:lnSpc>
            </a:pPr>
            <a:endParaRPr lang="ko-KR" altLang="en-US" sz="1400" kern="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B2F92C4-3E20-4DC3-BD16-E4DA395C910B}"/>
              </a:ext>
            </a:extLst>
          </p:cNvPr>
          <p:cNvSpPr txBox="1"/>
          <p:nvPr/>
        </p:nvSpPr>
        <p:spPr>
          <a:xfrm>
            <a:off x="5522950" y="1640497"/>
            <a:ext cx="1944650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AS-IS, TO-BE </a:t>
            </a:r>
            <a:r>
              <a:rPr lang="ko-KR" altLang="en-US" sz="1600" dirty="0">
                <a:latin typeface="+mj-ea"/>
                <a:ea typeface="+mj-ea"/>
              </a:rPr>
              <a:t>분석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78D25E7-A69D-42A4-96A2-416A4B832161}"/>
              </a:ext>
            </a:extLst>
          </p:cNvPr>
          <p:cNvSpPr/>
          <p:nvPr/>
        </p:nvSpPr>
        <p:spPr>
          <a:xfrm>
            <a:off x="5402170" y="1640497"/>
            <a:ext cx="65180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l" fontAlgn="base" latinLnBrk="0">
              <a:lnSpc>
                <a:spcPct val="130000"/>
              </a:lnSpc>
            </a:pPr>
            <a:endParaRPr lang="ko-KR" altLang="en-US" sz="1400" kern="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B58B955-B8B2-4B0F-8536-731A9BA04541}"/>
              </a:ext>
            </a:extLst>
          </p:cNvPr>
          <p:cNvGrpSpPr/>
          <p:nvPr/>
        </p:nvGrpSpPr>
        <p:grpSpPr>
          <a:xfrm>
            <a:off x="1499324" y="2094325"/>
            <a:ext cx="3628631" cy="604057"/>
            <a:chOff x="1210069" y="1792630"/>
            <a:chExt cx="3628631" cy="604057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12A0225-9CE3-4F7F-BB3B-F2F47D3AB3F9}"/>
                </a:ext>
              </a:extLst>
            </p:cNvPr>
            <p:cNvSpPr/>
            <p:nvPr/>
          </p:nvSpPr>
          <p:spPr>
            <a:xfrm>
              <a:off x="1349375" y="1959413"/>
              <a:ext cx="3489325" cy="4372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fontAlgn="base" latinLnBrk="0">
                <a:lnSpc>
                  <a:spcPct val="130000"/>
                </a:lnSpc>
              </a:pPr>
              <a:r>
                <a:rPr lang="ko-KR" altLang="en-US" sz="1400" kern="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유사한 의미 가사 곡을 찾는 유저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5CE4ECC-E802-40D7-A795-C245A2C4EE42}"/>
                </a:ext>
              </a:extLst>
            </p:cNvPr>
            <p:cNvSpPr txBox="1"/>
            <p:nvPr/>
          </p:nvSpPr>
          <p:spPr>
            <a:xfrm>
              <a:off x="1210069" y="1792630"/>
              <a:ext cx="69532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pc="-150" dirty="0">
                  <a:latin typeface="Arial Black" panose="020B0A04020102020204" pitchFamily="34" charset="0"/>
                </a:rPr>
                <a:t>WHO</a:t>
              </a:r>
              <a:endParaRPr lang="ko-KR" altLang="en-US" spc="-150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515761D-B561-4572-AB3C-1BDD46E4DBB1}"/>
              </a:ext>
            </a:extLst>
          </p:cNvPr>
          <p:cNvGrpSpPr/>
          <p:nvPr/>
        </p:nvGrpSpPr>
        <p:grpSpPr>
          <a:xfrm>
            <a:off x="1499324" y="2947377"/>
            <a:ext cx="3628631" cy="604057"/>
            <a:chOff x="1210069" y="2489762"/>
            <a:chExt cx="3628631" cy="604057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0AE287C5-A6D6-4EFB-A851-E58210A020DB}"/>
                </a:ext>
              </a:extLst>
            </p:cNvPr>
            <p:cNvSpPr/>
            <p:nvPr/>
          </p:nvSpPr>
          <p:spPr>
            <a:xfrm>
              <a:off x="1349375" y="2656545"/>
              <a:ext cx="3489325" cy="4372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fontAlgn="base" latinLnBrk="0">
                <a:lnSpc>
                  <a:spcPct val="130000"/>
                </a:lnSpc>
              </a:pPr>
              <a:r>
                <a:rPr lang="ko-KR" altLang="en-US" sz="1400" kern="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가사의 의미기반 유사 곡 추천시스템 도입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0A85FB0-9211-423B-95EE-53F53D3591B5}"/>
                </a:ext>
              </a:extLst>
            </p:cNvPr>
            <p:cNvSpPr txBox="1"/>
            <p:nvPr/>
          </p:nvSpPr>
          <p:spPr>
            <a:xfrm>
              <a:off x="1210069" y="2489762"/>
              <a:ext cx="69532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pc="-150" dirty="0">
                  <a:latin typeface="Arial Black" panose="020B0A04020102020204" pitchFamily="34" charset="0"/>
                </a:rPr>
                <a:t>WHAT</a:t>
              </a:r>
              <a:endParaRPr lang="ko-KR" altLang="en-US" spc="-150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329A18F9-278A-4121-A3DF-34C72884ACC6}"/>
              </a:ext>
            </a:extLst>
          </p:cNvPr>
          <p:cNvGrpSpPr/>
          <p:nvPr/>
        </p:nvGrpSpPr>
        <p:grpSpPr>
          <a:xfrm>
            <a:off x="1499324" y="3800428"/>
            <a:ext cx="3628631" cy="604057"/>
            <a:chOff x="1210069" y="3186894"/>
            <a:chExt cx="3628631" cy="604057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C3F82C53-C859-4DB2-9999-EE24E6AB3CA9}"/>
                </a:ext>
              </a:extLst>
            </p:cNvPr>
            <p:cNvSpPr/>
            <p:nvPr/>
          </p:nvSpPr>
          <p:spPr>
            <a:xfrm>
              <a:off x="1349375" y="3353677"/>
              <a:ext cx="3489325" cy="4372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fontAlgn="base" latinLnBrk="0">
                <a:lnSpc>
                  <a:spcPct val="130000"/>
                </a:lnSpc>
              </a:pPr>
              <a:r>
                <a:rPr lang="ko-KR" altLang="en-US" sz="1400" kern="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가사의 의미를 반영하여 </a:t>
              </a:r>
              <a:r>
                <a:rPr lang="en-US" altLang="ko-KR" sz="1400" kern="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DB</a:t>
              </a:r>
              <a:r>
                <a:rPr lang="ko-KR" altLang="en-US" sz="1400" kern="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내 유사 곡 추천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814823B-F40A-43BB-A9F2-F69DC4CE81EF}"/>
                </a:ext>
              </a:extLst>
            </p:cNvPr>
            <p:cNvSpPr txBox="1"/>
            <p:nvPr/>
          </p:nvSpPr>
          <p:spPr>
            <a:xfrm>
              <a:off x="1210069" y="3186894"/>
              <a:ext cx="69532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pc="-150" dirty="0">
                  <a:latin typeface="Arial Black" panose="020B0A04020102020204" pitchFamily="34" charset="0"/>
                </a:rPr>
                <a:t>HOW</a:t>
              </a:r>
              <a:endParaRPr lang="ko-KR" altLang="en-US" spc="-150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3198481D-29BE-4D0B-9AF2-2A1024A9FB56}"/>
              </a:ext>
            </a:extLst>
          </p:cNvPr>
          <p:cNvGrpSpPr/>
          <p:nvPr/>
        </p:nvGrpSpPr>
        <p:grpSpPr>
          <a:xfrm>
            <a:off x="5357719" y="2094763"/>
            <a:ext cx="5234081" cy="762808"/>
            <a:chOff x="5357719" y="1793068"/>
            <a:chExt cx="5234081" cy="76280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9EF8B8F-C70F-4824-8966-9DE692D33E59}"/>
                </a:ext>
              </a:extLst>
            </p:cNvPr>
            <p:cNvSpPr/>
            <p:nvPr/>
          </p:nvSpPr>
          <p:spPr>
            <a:xfrm>
              <a:off x="5357719" y="1793068"/>
              <a:ext cx="5234081" cy="7628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fontAlgn="base" latinLnBrk="0">
                <a:lnSpc>
                  <a:spcPct val="130000"/>
                </a:lnSpc>
              </a:pPr>
              <a:endParaRPr lang="ko-KR" altLang="en-US" sz="1400" kern="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1B61575-0B77-4F83-B09A-570A5BF4F0E8}"/>
                </a:ext>
              </a:extLst>
            </p:cNvPr>
            <p:cNvSpPr txBox="1"/>
            <p:nvPr/>
          </p:nvSpPr>
          <p:spPr>
            <a:xfrm>
              <a:off x="5530951" y="2035972"/>
              <a:ext cx="69532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pc="-150" dirty="0">
                  <a:latin typeface="Arial Black" panose="020B0A04020102020204" pitchFamily="34" charset="0"/>
                </a:rPr>
                <a:t>AS-IS</a:t>
              </a:r>
              <a:endParaRPr lang="ko-KR" altLang="en-US" spc="-150" dirty="0">
                <a:latin typeface="Arial Black" panose="020B0A04020102020204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CD95311-37E1-4D58-B657-D7D90299A01A}"/>
                </a:ext>
              </a:extLst>
            </p:cNvPr>
            <p:cNvSpPr txBox="1"/>
            <p:nvPr/>
          </p:nvSpPr>
          <p:spPr>
            <a:xfrm>
              <a:off x="6253707" y="2020582"/>
              <a:ext cx="2589170" cy="3077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ko-KR" altLang="en-US" sz="1400" dirty="0">
                  <a:latin typeface="+mn-ea"/>
                </a:rPr>
                <a:t>멜로디나 감정 위주의 추천 시스템</a:t>
              </a:r>
              <a:endParaRPr lang="en-US" altLang="ko-KR" sz="1400" dirty="0">
                <a:latin typeface="+mn-ea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B281375-CB26-4247-9D53-9CD491F6CA80}"/>
              </a:ext>
            </a:extLst>
          </p:cNvPr>
          <p:cNvGrpSpPr/>
          <p:nvPr/>
        </p:nvGrpSpPr>
        <p:grpSpPr>
          <a:xfrm>
            <a:off x="5357719" y="3641677"/>
            <a:ext cx="5234081" cy="762808"/>
            <a:chOff x="5357719" y="3028143"/>
            <a:chExt cx="5234081" cy="762808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0C59AEC-02B7-4AFC-9880-F38F9833B062}"/>
                </a:ext>
              </a:extLst>
            </p:cNvPr>
            <p:cNvSpPr/>
            <p:nvPr/>
          </p:nvSpPr>
          <p:spPr>
            <a:xfrm>
              <a:off x="5357719" y="3028143"/>
              <a:ext cx="5234081" cy="7628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fontAlgn="base" latinLnBrk="0">
                <a:lnSpc>
                  <a:spcPct val="130000"/>
                </a:lnSpc>
              </a:pPr>
              <a:endParaRPr lang="ko-KR" altLang="en-US" sz="1400" kern="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A96C9A8-CB90-4734-AFF5-80BAD7BC84C7}"/>
                </a:ext>
              </a:extLst>
            </p:cNvPr>
            <p:cNvSpPr txBox="1"/>
            <p:nvPr/>
          </p:nvSpPr>
          <p:spPr>
            <a:xfrm>
              <a:off x="5530951" y="3271047"/>
              <a:ext cx="69532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pc="-150" dirty="0">
                  <a:latin typeface="Arial Black" panose="020B0A04020102020204" pitchFamily="34" charset="0"/>
                </a:rPr>
                <a:t>TO-BE</a:t>
              </a:r>
              <a:endParaRPr lang="ko-KR" altLang="en-US" spc="-150" dirty="0">
                <a:latin typeface="Arial Black" panose="020B0A0402010202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E877D89-A09D-4797-8532-EFCC7E6515E7}"/>
                </a:ext>
              </a:extLst>
            </p:cNvPr>
            <p:cNvSpPr txBox="1"/>
            <p:nvPr/>
          </p:nvSpPr>
          <p:spPr>
            <a:xfrm>
              <a:off x="6253707" y="3147936"/>
              <a:ext cx="4156907" cy="52322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ko-KR" altLang="en-US" sz="1400" dirty="0">
                  <a:latin typeface="+mn-ea"/>
                </a:rPr>
                <a:t>가사의 의미 유사 곡으로 곡을 추천</a:t>
              </a:r>
              <a:r>
                <a:rPr lang="en-US" altLang="ko-KR" sz="1400" dirty="0">
                  <a:latin typeface="+mn-ea"/>
                </a:rPr>
                <a:t>,</a:t>
              </a:r>
            </a:p>
            <a:p>
              <a:r>
                <a:rPr lang="ko-KR" altLang="en-US" sz="1400" dirty="0">
                  <a:latin typeface="+mn-ea"/>
                </a:rPr>
                <a:t>의미가 유사한 가사의 노래를 추천 받으려는 니즈를 만족</a:t>
              </a:r>
              <a:endParaRPr lang="en-US" altLang="ko-KR" sz="1400" dirty="0">
                <a:latin typeface="+mn-ea"/>
              </a:endParaRPr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112DDA-8F08-46F1-A481-78196CE4971E}"/>
              </a:ext>
            </a:extLst>
          </p:cNvPr>
          <p:cNvSpPr/>
          <p:nvPr/>
        </p:nvSpPr>
        <p:spPr>
          <a:xfrm>
            <a:off x="1582746" y="5275484"/>
            <a:ext cx="8926504" cy="545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프로젝트 범위와 </a:t>
            </a:r>
            <a:r>
              <a:rPr lang="en-US" altLang="ko-KR" sz="1400" dirty="0">
                <a:latin typeface="+mj-ea"/>
                <a:ea typeface="+mj-ea"/>
              </a:rPr>
              <a:t>TO-BE</a:t>
            </a:r>
            <a:r>
              <a:rPr lang="ko-KR" altLang="en-US" sz="1400" dirty="0">
                <a:latin typeface="+mj-ea"/>
                <a:ea typeface="+mj-ea"/>
              </a:rPr>
              <a:t>를 만족시키는 음악 추천 모델 개발</a:t>
            </a:r>
          </a:p>
        </p:txBody>
      </p:sp>
      <p:sp>
        <p:nvSpPr>
          <p:cNvPr id="99" name="화살표: 갈매기형 수장 98">
            <a:extLst>
              <a:ext uri="{FF2B5EF4-FFF2-40B4-BE49-F238E27FC236}">
                <a16:creationId xmlns:a16="http://schemas.microsoft.com/office/drawing/2014/main" id="{3E2715AF-E99D-40F6-A629-B22C6C410E5D}"/>
              </a:ext>
            </a:extLst>
          </p:cNvPr>
          <p:cNvSpPr/>
          <p:nvPr/>
        </p:nvSpPr>
        <p:spPr>
          <a:xfrm rot="5400000">
            <a:off x="7658102" y="3030988"/>
            <a:ext cx="263525" cy="437274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l" fontAlgn="base" latinLnBrk="0">
              <a:lnSpc>
                <a:spcPct val="130000"/>
              </a:lnSpc>
            </a:pPr>
            <a:endParaRPr lang="ko-KR" altLang="en-US" sz="1400" kern="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03" name="화살표: 갈매기형 수장 102">
            <a:extLst>
              <a:ext uri="{FF2B5EF4-FFF2-40B4-BE49-F238E27FC236}">
                <a16:creationId xmlns:a16="http://schemas.microsoft.com/office/drawing/2014/main" id="{FCD01A4F-AD42-4BDE-A7B6-04677E65DE65}"/>
              </a:ext>
            </a:extLst>
          </p:cNvPr>
          <p:cNvSpPr/>
          <p:nvPr/>
        </p:nvSpPr>
        <p:spPr>
          <a:xfrm rot="5400000">
            <a:off x="7658102" y="4544372"/>
            <a:ext cx="263525" cy="437274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l" fontAlgn="base" latinLnBrk="0">
              <a:lnSpc>
                <a:spcPct val="130000"/>
              </a:lnSpc>
            </a:pPr>
            <a:endParaRPr lang="ko-KR" altLang="en-US" sz="1400" kern="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04" name="화살표: 갈매기형 수장 103">
            <a:extLst>
              <a:ext uri="{FF2B5EF4-FFF2-40B4-BE49-F238E27FC236}">
                <a16:creationId xmlns:a16="http://schemas.microsoft.com/office/drawing/2014/main" id="{79E799E5-3531-438F-A99C-204E6015F4BF}"/>
              </a:ext>
            </a:extLst>
          </p:cNvPr>
          <p:cNvSpPr/>
          <p:nvPr/>
        </p:nvSpPr>
        <p:spPr>
          <a:xfrm rot="5400000">
            <a:off x="2962274" y="4544373"/>
            <a:ext cx="263525" cy="437274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l" fontAlgn="base" latinLnBrk="0">
              <a:lnSpc>
                <a:spcPct val="130000"/>
              </a:lnSpc>
            </a:pPr>
            <a:endParaRPr lang="ko-KR" altLang="en-US" sz="1400" kern="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811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bWorld돋움체">
      <a:majorFont>
        <a:latin typeface="KoPubWorld돋움체 Bold"/>
        <a:ea typeface="KoPubWorld돋움체 Bold"/>
        <a:cs typeface=""/>
      </a:majorFont>
      <a:minorFont>
        <a:latin typeface="KoPubWorld돋움체 Light"/>
        <a:ea typeface="KoPubWorld돋움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</a:spPr>
      <a:bodyPr wrap="square" rtlCol="0" anchor="ctr">
        <a:noAutofit/>
      </a:bodyPr>
      <a:lstStyle>
        <a:defPPr algn="l" fontAlgn="base" latinLnBrk="0">
          <a:lnSpc>
            <a:spcPct val="130000"/>
          </a:lnSpc>
          <a:defRPr sz="1400" kern="0" dirty="0">
            <a:solidFill>
              <a:srgbClr val="000000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defRPr>
        </a:defPPr>
      </a:lstStyle>
    </a:spDef>
    <a:txDef>
      <a:spPr>
        <a:noFill/>
      </a:spPr>
      <a:bodyPr wrap="square" rtlCol="0" anchor="ctr" anchorCtr="0">
        <a:spAutoFit/>
      </a:bodyPr>
      <a:lstStyle>
        <a:defPPr algn="ctr">
          <a:defRPr sz="1050" dirty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2406</TotalTime>
  <Words>3361</Words>
  <Application>Microsoft Office PowerPoint</Application>
  <PresentationFormat>와이드스크린</PresentationFormat>
  <Paragraphs>623</Paragraphs>
  <Slides>29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2" baseType="lpstr">
      <vt:lpstr>KoPubWorld돋움체 Bold</vt:lpstr>
      <vt:lpstr>KoPubWorld돋움체 Light</vt:lpstr>
      <vt:lpstr>KoPubWorld돋움체 Medium</vt:lpstr>
      <vt:lpstr>Vidaloka</vt:lpstr>
      <vt:lpstr>나눔고딕</vt:lpstr>
      <vt:lpstr>나눔고딕 Light</vt:lpstr>
      <vt:lpstr>맑은 고딕</vt:lpstr>
      <vt:lpstr>배달의민족 한나체 Air</vt:lpstr>
      <vt:lpstr>Arial</vt:lpstr>
      <vt:lpstr>Arial Black</vt:lpstr>
      <vt:lpstr>Cambria Math</vt:lpstr>
      <vt:lpstr>Garamond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Taek Gwan</dc:creator>
  <cp:lastModifiedBy>user</cp:lastModifiedBy>
  <cp:revision>191</cp:revision>
  <dcterms:created xsi:type="dcterms:W3CDTF">2020-07-28T10:03:13Z</dcterms:created>
  <dcterms:modified xsi:type="dcterms:W3CDTF">2023-02-25T06:35:49Z</dcterms:modified>
</cp:coreProperties>
</file>